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3" r:id="rId12"/>
    <p:sldId id="270" r:id="rId13"/>
    <p:sldId id="27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81A6162-5E09-47D7-BA77-A76E91F76C2A}" type="datetimeFigureOut">
              <a:rPr lang="cs-CZ" smtClean="0"/>
              <a:pPr/>
              <a:t>20.3.2013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D4EC734-7CD8-4BAF-BC57-4AE61E3CA5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d01.jxs.cz/002/806/0fa9461bdf_28426217_o2.jpg" TargetMode="External"/><Relationship Id="rId13" Type="http://schemas.openxmlformats.org/officeDocument/2006/relationships/hyperlink" Target="http://leccos.com/pics/pic/etruske_vytvarne_umeni-_ukazka.jpg" TargetMode="External"/><Relationship Id="rId3" Type="http://schemas.openxmlformats.org/officeDocument/2006/relationships/hyperlink" Target="http://historika.fabulator.cz/ilustrace/mapa_rima.jpg%20rozsah%20&#345;.&#345;&#237;&#353;e" TargetMode="External"/><Relationship Id="rId7" Type="http://schemas.openxmlformats.org/officeDocument/2006/relationships/hyperlink" Target="http://cs.wikipedia.org/wiki/Soubor:Banditaccia_Sarcofago_Degli_Sposi.jpg" TargetMode="External"/><Relationship Id="rId12" Type="http://schemas.openxmlformats.org/officeDocument/2006/relationships/hyperlink" Target="http://www.marysrosaries.com/collaboration/images/f/fa/Fasces_(PSF).png" TargetMode="External"/><Relationship Id="rId17" Type="http://schemas.openxmlformats.org/officeDocument/2006/relationships/hyperlink" Target="http://upload.wikimedia.org/wikipedia/commons/8/8e/Colosseo_-_panoramica_-_Scuba_Beer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s.wikipedia.org/wiki/Soubor:Pont_du_gard.jpg" TargetMode="External"/><Relationship Id="rId1" Type="http://schemas.openxmlformats.org/officeDocument/2006/relationships/themeOverride" Target="../theme/themeOverride1.xml"/><Relationship Id="rId6" Type="http://schemas.openxmlformats.org/officeDocument/2006/relationships/hyperlink" Target="http://cs.wikipedia.org/wiki/Soubor:Etruscan_cippus_warrior_head.jpg" TargetMode="External"/><Relationship Id="rId11" Type="http://schemas.openxmlformats.org/officeDocument/2006/relationships/hyperlink" Target="http://nd01.jxs.cz/322/419/1a574becd4_28426348_o2.jpg" TargetMode="External"/><Relationship Id="rId5" Type="http://schemas.openxmlformats.org/officeDocument/2006/relationships/hyperlink" Target="http://www.stiefel-eurocart.cz/2417-thickbox/staty-stredozemniho-more-obecne-geograficka-160x120-cm.jpg" TargetMode="External"/><Relationship Id="rId15" Type="http://schemas.openxmlformats.org/officeDocument/2006/relationships/hyperlink" Target="http://www.penize.cz/img/zpravy/5014.jpg" TargetMode="External"/><Relationship Id="rId10" Type="http://schemas.openxmlformats.org/officeDocument/2006/relationships/hyperlink" Target="http://historika.fabulator.cz/ilustrace/romulus_a_remus.jpg" TargetMode="External"/><Relationship Id="rId4" Type="http://schemas.openxmlformats.org/officeDocument/2006/relationships/hyperlink" Target="http://cs.wikipedia.org/wiki/Soubor:Roman_Republic_Empire_map.gif" TargetMode="External"/><Relationship Id="rId9" Type="http://schemas.openxmlformats.org/officeDocument/2006/relationships/hyperlink" Target="http://simonak.eu/images/obrazky_ostatni_strany/g_u/4_22.jpg" TargetMode="External"/><Relationship Id="rId14" Type="http://schemas.openxmlformats.org/officeDocument/2006/relationships/hyperlink" Target="http://upload.wikimedia.org/wikipedia/commons/b/b9/Vaison-la-Romaine_-_Atrium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evue.theofil.cz/user-files/images/rimske-katakomby-men.jpg" TargetMode="External"/><Relationship Id="rId3" Type="http://schemas.openxmlformats.org/officeDocument/2006/relationships/hyperlink" Target="https://upload.wikimedia.org/wikipedia/commons/9/90/Pantheon_rome_2005may.jpg" TargetMode="External"/><Relationship Id="rId7" Type="http://schemas.openxmlformats.org/officeDocument/2006/relationships/hyperlink" Target="http://upload.wikimedia.org/wikipedia/commons/8/85/Meister_des_Portr%C3%A4ts_des_Paquius_Proculus_001.jpg" TargetMode="External"/><Relationship Id="rId12" Type="http://schemas.openxmlformats.org/officeDocument/2006/relationships/hyperlink" Target="http://upload.wikimedia.org/wikipedia/commons/3/3f/Marcus_Aurelius_Glyptothek_Munich.jpg" TargetMode="External"/><Relationship Id="rId2" Type="http://schemas.openxmlformats.org/officeDocument/2006/relationships/hyperlink" Target="http://upload.wikimedia.org/wikipedia/commons/8/8e/Colosseo_-_panoramica_-_Scuba_Be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d/d9/Via_appia.jpg" TargetMode="External"/><Relationship Id="rId11" Type="http://schemas.openxmlformats.org/officeDocument/2006/relationships/hyperlink" Target="http://upload.wikimedia.org/wikipedia/commons/e/eb/Statue-Augustus.jpg" TargetMode="External"/><Relationship Id="rId5" Type="http://schemas.openxmlformats.org/officeDocument/2006/relationships/hyperlink" Target="http://cs.wikipedia.org/wiki/Soubor:Hadrian's_wall_at_Greenhead_Lough.jpg" TargetMode="External"/><Relationship Id="rId10" Type="http://schemas.openxmlformats.org/officeDocument/2006/relationships/hyperlink" Target="http://encyklopedie.vseved.cz/obrazky/liviadru.jpg" TargetMode="External"/><Relationship Id="rId4" Type="http://schemas.openxmlformats.org/officeDocument/2006/relationships/hyperlink" Target="http://upload.wikimedia.org/wikipedia/commons/thumb/6/69/Pantheon-panini.jpg/250px-Pantheon-panini.jpg" TargetMode="External"/><Relationship Id="rId9" Type="http://schemas.openxmlformats.org/officeDocument/2006/relationships/hyperlink" Target="http://www.estyrka.estranky.cz/img/picture/3/290px-pompeii_painte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s.wikipedia.org/wiki/Soubor:Roman_Republic_Empire_map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85720" y="2000240"/>
            <a:ext cx="8572560" cy="4643470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Název šablony: Inovace a zkvalitnění výuky prostřednictvím ICT ve výtvarné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výchově </a:t>
            </a:r>
          </a:p>
          <a:p>
            <a:pPr>
              <a:buNone/>
              <a:defRPr/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32/Vv05/19.3.2013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, K. </a:t>
            </a:r>
            <a:r>
              <a:rPr lang="cs-CZ" sz="1900" dirty="0" err="1" smtClean="0">
                <a:latin typeface="Times New Roman" pitchFamily="18" charset="0"/>
                <a:cs typeface="Times New Roman" pitchFamily="18" charset="0"/>
              </a:rPr>
              <a:t>Týleová</a:t>
            </a:r>
            <a:endParaRPr lang="cs-CZ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Vzdělávací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oblast: Umění a kultura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300" u="sng" dirty="0" smtClean="0"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2300" u="sng" dirty="0" smtClean="0">
                <a:latin typeface="Times New Roman" pitchFamily="18" charset="0"/>
                <a:cs typeface="Times New Roman" pitchFamily="18" charset="0"/>
              </a:rPr>
              <a:t>výukového materiálu: Dějiny a teorie výtvarného umění</a:t>
            </a:r>
            <a:endParaRPr lang="cs-CZ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Autor: PaedDr. Karolína </a:t>
            </a:r>
            <a:r>
              <a:rPr lang="cs-CZ" sz="1700" dirty="0" err="1" smtClean="0">
                <a:latin typeface="Times New Roman" pitchFamily="18" charset="0"/>
                <a:cs typeface="Times New Roman" pitchFamily="18" charset="0"/>
              </a:rPr>
              <a:t>Týleová</a:t>
            </a:r>
            <a:endParaRPr 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Předmět:    Výtvarná výchova                                        Třída: VI.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err="1" smtClean="0">
                <a:latin typeface="Times New Roman" pitchFamily="18" charset="0"/>
                <a:cs typeface="Times New Roman" pitchFamily="18" charset="0"/>
              </a:rPr>
              <a:t>Tématický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 okruh: Dějiny výtvarného umění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Téma: Umění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starověkého Říma</a:t>
            </a:r>
            <a:endParaRPr 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Druh výukového materiálu: prezentace	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Použití ICT: interaktivní tabule, </a:t>
            </a:r>
            <a:r>
              <a:rPr lang="cs-CZ" sz="1700" dirty="0" err="1" smtClean="0">
                <a:latin typeface="Times New Roman" pitchFamily="18" charset="0"/>
                <a:cs typeface="Times New Roman" pitchFamily="18" charset="0"/>
              </a:rPr>
              <a:t>interaktivita</a:t>
            </a:r>
            <a:endParaRPr 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Didaktické, metodické poznámky (popis použití výukového materiálu ve výuce)</a:t>
            </a:r>
            <a:r>
              <a:rPr lang="cs-CZ" sz="17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cs-CZ" sz="1700" dirty="0" smtClean="0">
                <a:latin typeface="Times New Roman" pitchFamily="18" charset="0"/>
                <a:cs typeface="Times New Roman" pitchFamily="18" charset="0"/>
              </a:rPr>
              <a:t>výklad -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periodizace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, charakteristika období, druhy uměleckých projevů, obrazový materiál, výrazné mezipředmětové vztahy (dějepis), aktivita žáků – práce s mapou, pojmy, porovnávání, kontakt se současností;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Šamšula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, P., Adamec, J. </a:t>
            </a: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Průvodce výtvarným uměním I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, Praha: Práce, 1994. ISBN 80-208-0323-8</a:t>
            </a:r>
            <a:endParaRPr lang="cs-CZ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8"/>
          <p:cNvGrpSpPr>
            <a:grpSpLocks/>
          </p:cNvGrpSpPr>
          <p:nvPr/>
        </p:nvGrpSpPr>
        <p:grpSpPr bwMode="auto">
          <a:xfrm>
            <a:off x="714348" y="428604"/>
            <a:ext cx="7643866" cy="1357322"/>
            <a:chOff x="539552" y="620688"/>
            <a:chExt cx="4734957" cy="93610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552" y="692696"/>
              <a:ext cx="473495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Obrázek 7" descr="C:\Users\Marsalkova\Pictures\LOGO\LOGO.jpg"/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283968" y="620688"/>
              <a:ext cx="93610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MALÍŘSTVÍ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8929718" cy="585789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portrét, reliéf, perspektiva</a:t>
            </a:r>
          </a:p>
          <a:p>
            <a:r>
              <a:rPr lang="cs-CZ" sz="2000" dirty="0" smtClean="0"/>
              <a:t>panelové malířství, fresky, nádoby, mozaika</a:t>
            </a:r>
            <a:endParaRPr lang="cs-CZ" sz="2000" dirty="0"/>
          </a:p>
        </p:txBody>
      </p:sp>
      <p:pic>
        <p:nvPicPr>
          <p:cNvPr id="4" name="Obrázek 3" descr="řím t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929066"/>
            <a:ext cx="2401056" cy="2441485"/>
          </a:xfrm>
          <a:prstGeom prst="rect">
            <a:avLst/>
          </a:prstGeom>
        </p:spPr>
      </p:pic>
      <p:pic>
        <p:nvPicPr>
          <p:cNvPr id="5" name="Obrázek 4" descr="katakom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928802"/>
            <a:ext cx="4635508" cy="18542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ek 5" descr="řím malířstv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857364"/>
            <a:ext cx="2828925" cy="2857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715140" y="648866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tondo</a:t>
            </a:r>
            <a:endParaRPr lang="cs-CZ" i="1" dirty="0"/>
          </a:p>
        </p:txBody>
      </p:sp>
      <p:pic>
        <p:nvPicPr>
          <p:cNvPr id="8" name="Obrázek 7" descr="liviin dů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4214818"/>
            <a:ext cx="3810000" cy="22955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ugust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29322" y="714356"/>
            <a:ext cx="3000396" cy="4500594"/>
          </a:xfrm>
        </p:spPr>
      </p:pic>
      <p:pic>
        <p:nvPicPr>
          <p:cNvPr id="6" name="Obrázek 5" descr="Marcus_Aurelius.jpg"/>
          <p:cNvPicPr>
            <a:picLocks noChangeAspect="1"/>
          </p:cNvPicPr>
          <p:nvPr/>
        </p:nvPicPr>
        <p:blipFill>
          <a:blip r:embed="rId3" cstate="print"/>
          <a:srcRect t="1562" r="2206" b="12500"/>
          <a:stretch>
            <a:fillRect/>
          </a:stretch>
        </p:blipFill>
        <p:spPr>
          <a:xfrm>
            <a:off x="3857620" y="2571744"/>
            <a:ext cx="2857520" cy="39290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SOCHAŘSTVÍ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58082" y="5357826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Augustus</a:t>
            </a:r>
            <a:r>
              <a:rPr lang="cs-CZ" i="1" dirty="0" smtClean="0"/>
              <a:t>  -</a:t>
            </a:r>
          </a:p>
          <a:p>
            <a:r>
              <a:rPr lang="cs-CZ" i="1" dirty="0" smtClean="0"/>
              <a:t> Prima Porta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00232" y="6143644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 smtClean="0"/>
              <a:t>Marcus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Aurelius</a:t>
            </a:r>
            <a:endParaRPr lang="cs-CZ" sz="1600" i="1" dirty="0"/>
          </a:p>
        </p:txBody>
      </p:sp>
      <p:pic>
        <p:nvPicPr>
          <p:cNvPr id="10" name="Zástupný symbol pro obsah 3" descr="vítězný oblou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785794"/>
            <a:ext cx="3703377" cy="435214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14282" y="5214950"/>
            <a:ext cx="2299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 smtClean="0"/>
              <a:t>Titanův</a:t>
            </a:r>
            <a:r>
              <a:rPr lang="cs-CZ" sz="1600" i="1" dirty="0" smtClean="0"/>
              <a:t> vítězný oblouk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/>
          <a:lstStyle/>
          <a:p>
            <a:r>
              <a:rPr lang="cs-CZ" dirty="0" smtClean="0"/>
              <a:t>POUŽITÉ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715436" cy="5857916"/>
          </a:xfrm>
        </p:spPr>
        <p:txBody>
          <a:bodyPr>
            <a:noAutofit/>
          </a:bodyPr>
          <a:lstStyle/>
          <a:p>
            <a:r>
              <a:rPr lang="cs-CZ" sz="1200" dirty="0" smtClean="0"/>
              <a:t>AUTOR NEUVEDEN. </a:t>
            </a:r>
            <a:r>
              <a:rPr lang="cs-CZ" sz="1200" i="1" dirty="0" smtClean="0"/>
              <a:t>historika.</a:t>
            </a:r>
            <a:r>
              <a:rPr lang="cs-CZ" sz="1200" i="1" dirty="0" err="1" smtClean="0"/>
              <a:t>fabulator.cz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3"/>
              </a:rPr>
              <a:t>http://historika.</a:t>
            </a:r>
            <a:r>
              <a:rPr lang="cs-CZ" sz="1200" u="sng" dirty="0" err="1" smtClean="0">
                <a:hlinkClick r:id="rId3"/>
              </a:rPr>
              <a:t>fabulator.cz</a:t>
            </a:r>
            <a:r>
              <a:rPr lang="cs-CZ" sz="1200" u="sng" dirty="0" smtClean="0">
                <a:hlinkClick r:id="rId3"/>
              </a:rPr>
              <a:t>/ilustrace/mapa_</a:t>
            </a:r>
            <a:r>
              <a:rPr lang="cs-CZ" sz="1200" u="sng" dirty="0" err="1" smtClean="0">
                <a:hlinkClick r:id="rId3"/>
              </a:rPr>
              <a:t>rima.jpg</a:t>
            </a:r>
            <a:r>
              <a:rPr lang="cs-CZ" sz="1200" u="sng" dirty="0" smtClean="0">
                <a:hlinkClick r:id="rId3"/>
              </a:rPr>
              <a:t> rozsah </a:t>
            </a:r>
            <a:r>
              <a:rPr lang="cs-CZ" sz="1200" u="sng" dirty="0" err="1" smtClean="0">
                <a:hlinkClick r:id="rId3"/>
              </a:rPr>
              <a:t>ř.říše</a:t>
            </a:r>
            <a:endParaRPr lang="cs-CZ" sz="1200" dirty="0" smtClean="0"/>
          </a:p>
          <a:p>
            <a:r>
              <a:rPr lang="cs-CZ" sz="1200" u="sng" dirty="0" smtClean="0">
                <a:hlinkClick r:id="rId4"/>
              </a:rPr>
              <a:t>http://cs.wikipedia.org/wiki/Soubor:Roman_Republic_Empire_map.gif</a:t>
            </a:r>
            <a:r>
              <a:rPr lang="cs-CZ" sz="1200" dirty="0" smtClean="0"/>
              <a:t> rostoucí mapa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err="1" smtClean="0"/>
              <a:t>stiefel</a:t>
            </a:r>
            <a:r>
              <a:rPr lang="cs-CZ" sz="1200" i="1" dirty="0" smtClean="0"/>
              <a:t>-</a:t>
            </a:r>
            <a:r>
              <a:rPr lang="cs-CZ" sz="1200" i="1" dirty="0" err="1" smtClean="0"/>
              <a:t>eurocart.cz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5"/>
              </a:rPr>
              <a:t>http://www.</a:t>
            </a:r>
            <a:r>
              <a:rPr lang="cs-CZ" sz="1200" u="sng" dirty="0" err="1" smtClean="0">
                <a:hlinkClick r:id="rId5"/>
              </a:rPr>
              <a:t>stiefel</a:t>
            </a:r>
            <a:r>
              <a:rPr lang="cs-CZ" sz="1200" u="sng" dirty="0" smtClean="0">
                <a:hlinkClick r:id="rId5"/>
              </a:rPr>
              <a:t>-</a:t>
            </a:r>
            <a:r>
              <a:rPr lang="cs-CZ" sz="1200" u="sng" dirty="0" err="1" smtClean="0">
                <a:hlinkClick r:id="rId5"/>
              </a:rPr>
              <a:t>eurocart.cz</a:t>
            </a:r>
            <a:r>
              <a:rPr lang="cs-CZ" sz="1200" u="sng" dirty="0" smtClean="0">
                <a:hlinkClick r:id="rId5"/>
              </a:rPr>
              <a:t>/2417-</a:t>
            </a:r>
            <a:r>
              <a:rPr lang="cs-CZ" sz="1200" u="sng" dirty="0" err="1" smtClean="0">
                <a:hlinkClick r:id="rId5"/>
              </a:rPr>
              <a:t>thickbox</a:t>
            </a:r>
            <a:r>
              <a:rPr lang="cs-CZ" sz="1200" u="sng" dirty="0" smtClean="0">
                <a:hlinkClick r:id="rId5"/>
              </a:rPr>
              <a:t>/</a:t>
            </a:r>
            <a:r>
              <a:rPr lang="cs-CZ" sz="1200" u="sng" dirty="0" err="1" smtClean="0">
                <a:hlinkClick r:id="rId5"/>
              </a:rPr>
              <a:t>staty</a:t>
            </a:r>
            <a:r>
              <a:rPr lang="cs-CZ" sz="1200" u="sng" dirty="0" smtClean="0">
                <a:hlinkClick r:id="rId5"/>
              </a:rPr>
              <a:t>-</a:t>
            </a:r>
            <a:r>
              <a:rPr lang="cs-CZ" sz="1200" u="sng" dirty="0" err="1" smtClean="0">
                <a:hlinkClick r:id="rId5"/>
              </a:rPr>
              <a:t>stredozemniho</a:t>
            </a:r>
            <a:r>
              <a:rPr lang="cs-CZ" sz="1200" u="sng" dirty="0" smtClean="0">
                <a:hlinkClick r:id="rId5"/>
              </a:rPr>
              <a:t>-more-</a:t>
            </a:r>
            <a:r>
              <a:rPr lang="cs-CZ" sz="1200" u="sng" dirty="0" err="1" smtClean="0">
                <a:hlinkClick r:id="rId5"/>
              </a:rPr>
              <a:t>obecne</a:t>
            </a:r>
            <a:r>
              <a:rPr lang="cs-CZ" sz="1200" u="sng" dirty="0" smtClean="0">
                <a:hlinkClick r:id="rId5"/>
              </a:rPr>
              <a:t>-</a:t>
            </a:r>
            <a:r>
              <a:rPr lang="cs-CZ" sz="1200" u="sng" dirty="0" err="1" smtClean="0">
                <a:hlinkClick r:id="rId5"/>
              </a:rPr>
              <a:t>geograficka</a:t>
            </a:r>
            <a:r>
              <a:rPr lang="cs-CZ" sz="1200" u="sng" dirty="0" smtClean="0">
                <a:hlinkClick r:id="rId5"/>
              </a:rPr>
              <a:t>-160x120-cm.</a:t>
            </a:r>
            <a:r>
              <a:rPr lang="cs-CZ" sz="1200" u="sng" dirty="0" err="1" smtClean="0">
                <a:hlinkClick r:id="rId5"/>
              </a:rPr>
              <a:t>jpg</a:t>
            </a:r>
            <a:r>
              <a:rPr lang="cs-CZ" sz="1200" dirty="0" smtClean="0"/>
              <a:t> mapa celá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err="1" smtClean="0"/>
              <a:t>cs.wikipedia.org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6"/>
              </a:rPr>
              <a:t>http://cs.wikipedia.org/wiki/Soubor:Etruscan_cippus_warrior_head.jpg</a:t>
            </a:r>
            <a:r>
              <a:rPr lang="cs-CZ" sz="1200" dirty="0" smtClean="0"/>
              <a:t> etruská hlava</a:t>
            </a:r>
          </a:p>
          <a:p>
            <a:r>
              <a:rPr lang="cs-CZ" sz="1200" dirty="0" smtClean="0"/>
              <a:t>GERARDM. </a:t>
            </a:r>
            <a:r>
              <a:rPr lang="cs-CZ" sz="1200" i="1" dirty="0" err="1" smtClean="0"/>
              <a:t>cs.wikipedia.org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7"/>
              </a:rPr>
              <a:t>http://cs.wikipedia.org/wiki/Soubor:Banditaccia_Sarcofago_Degli_Sposi.jpg</a:t>
            </a:r>
            <a:r>
              <a:rPr lang="cs-CZ" sz="1200" dirty="0" smtClean="0"/>
              <a:t> </a:t>
            </a:r>
            <a:r>
              <a:rPr lang="cs-CZ" sz="1200" dirty="0" err="1" smtClean="0"/>
              <a:t>etrus</a:t>
            </a:r>
            <a:r>
              <a:rPr lang="cs-CZ" sz="1200" dirty="0" smtClean="0"/>
              <a:t>. Sarkofág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smtClean="0"/>
              <a:t>nd01.jxs.cz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8"/>
              </a:rPr>
              <a:t>http://nd01.jxs.cz/002/806/0fa9461bdf_28426217_o2.jpg</a:t>
            </a:r>
            <a:r>
              <a:rPr lang="cs-CZ" sz="1200" dirty="0" smtClean="0"/>
              <a:t> </a:t>
            </a:r>
            <a:r>
              <a:rPr lang="cs-CZ" sz="1200" dirty="0" err="1" smtClean="0"/>
              <a:t>etrus</a:t>
            </a:r>
            <a:r>
              <a:rPr lang="cs-CZ" sz="1200" dirty="0" smtClean="0"/>
              <a:t>. hrobky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err="1" smtClean="0"/>
              <a:t>simonak.eu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9"/>
              </a:rPr>
              <a:t>http://simonak.eu/images/obrazky_ostatni_strany/g_u/4_22.jpg</a:t>
            </a:r>
            <a:r>
              <a:rPr lang="cs-CZ" sz="1200" dirty="0" smtClean="0"/>
              <a:t>  </a:t>
            </a:r>
            <a:r>
              <a:rPr lang="cs-CZ" sz="1200" dirty="0" err="1" smtClean="0"/>
              <a:t>etrus</a:t>
            </a:r>
            <a:r>
              <a:rPr lang="cs-CZ" sz="1200" dirty="0" smtClean="0"/>
              <a:t>. Malba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smtClean="0"/>
              <a:t>historika.</a:t>
            </a:r>
            <a:r>
              <a:rPr lang="cs-CZ" sz="1200" i="1" dirty="0" err="1" smtClean="0"/>
              <a:t>fabulator.cz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10"/>
              </a:rPr>
              <a:t>http://historika.</a:t>
            </a:r>
            <a:r>
              <a:rPr lang="cs-CZ" sz="1200" u="sng" dirty="0" err="1" smtClean="0">
                <a:hlinkClick r:id="rId10"/>
              </a:rPr>
              <a:t>fabulator.cz</a:t>
            </a:r>
            <a:r>
              <a:rPr lang="cs-CZ" sz="1200" u="sng" dirty="0" smtClean="0">
                <a:hlinkClick r:id="rId10"/>
              </a:rPr>
              <a:t>/ilustrace/</a:t>
            </a:r>
            <a:r>
              <a:rPr lang="cs-CZ" sz="1200" u="sng" dirty="0" err="1" smtClean="0">
                <a:hlinkClick r:id="rId10"/>
              </a:rPr>
              <a:t>romulus</a:t>
            </a:r>
            <a:r>
              <a:rPr lang="cs-CZ" sz="1200" u="sng" dirty="0" smtClean="0">
                <a:hlinkClick r:id="rId10"/>
              </a:rPr>
              <a:t>_a_</a:t>
            </a:r>
            <a:r>
              <a:rPr lang="cs-CZ" sz="1200" u="sng" dirty="0" err="1" smtClean="0">
                <a:hlinkClick r:id="rId10"/>
              </a:rPr>
              <a:t>remus.jpg</a:t>
            </a:r>
            <a:r>
              <a:rPr lang="cs-CZ" sz="1200" dirty="0" smtClean="0"/>
              <a:t> vlčice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smtClean="0"/>
              <a:t>nd01.jxs.cz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11"/>
              </a:rPr>
              <a:t>http://nd01.jxs.cz/322/419/1a574becd4_28426348_o2.jpg</a:t>
            </a:r>
            <a:r>
              <a:rPr lang="cs-CZ" sz="1200" dirty="0" smtClean="0"/>
              <a:t> </a:t>
            </a:r>
            <a:r>
              <a:rPr lang="cs-CZ" sz="1200" dirty="0" err="1" smtClean="0"/>
              <a:t>etr</a:t>
            </a:r>
            <a:r>
              <a:rPr lang="cs-CZ" sz="1200" dirty="0" smtClean="0"/>
              <a:t>. hrobka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err="1" smtClean="0"/>
              <a:t>marysrosaries.com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12"/>
              </a:rPr>
              <a:t>http://www.</a:t>
            </a:r>
            <a:r>
              <a:rPr lang="cs-CZ" sz="1200" u="sng" dirty="0" err="1" smtClean="0">
                <a:hlinkClick r:id="rId12"/>
              </a:rPr>
              <a:t>marysrosaries.com</a:t>
            </a:r>
            <a:r>
              <a:rPr lang="cs-CZ" sz="1200" u="sng" dirty="0" smtClean="0">
                <a:hlinkClick r:id="rId12"/>
              </a:rPr>
              <a:t>/</a:t>
            </a:r>
            <a:r>
              <a:rPr lang="cs-CZ" sz="1200" u="sng" dirty="0" err="1" smtClean="0">
                <a:hlinkClick r:id="rId12"/>
              </a:rPr>
              <a:t>collaboration</a:t>
            </a:r>
            <a:r>
              <a:rPr lang="cs-CZ" sz="1200" u="sng" dirty="0" smtClean="0">
                <a:hlinkClick r:id="rId12"/>
              </a:rPr>
              <a:t>/</a:t>
            </a:r>
            <a:r>
              <a:rPr lang="cs-CZ" sz="1200" u="sng" dirty="0" err="1" smtClean="0">
                <a:hlinkClick r:id="rId12"/>
              </a:rPr>
              <a:t>images</a:t>
            </a:r>
            <a:r>
              <a:rPr lang="cs-CZ" sz="1200" u="sng" dirty="0" smtClean="0">
                <a:hlinkClick r:id="rId12"/>
              </a:rPr>
              <a:t>/f/fa/</a:t>
            </a:r>
            <a:r>
              <a:rPr lang="cs-CZ" sz="1200" u="sng" dirty="0" err="1" smtClean="0">
                <a:hlinkClick r:id="rId12"/>
              </a:rPr>
              <a:t>Fasces</a:t>
            </a:r>
            <a:r>
              <a:rPr lang="cs-CZ" sz="1200" u="sng" dirty="0" smtClean="0">
                <a:hlinkClick r:id="rId12"/>
              </a:rPr>
              <a:t>_(PSF).</a:t>
            </a:r>
            <a:r>
              <a:rPr lang="cs-CZ" sz="1200" u="sng" dirty="0" err="1" smtClean="0">
                <a:hlinkClick r:id="rId12"/>
              </a:rPr>
              <a:t>png</a:t>
            </a:r>
            <a:r>
              <a:rPr lang="cs-CZ" sz="1200" dirty="0" smtClean="0"/>
              <a:t> kresba </a:t>
            </a:r>
            <a:r>
              <a:rPr lang="cs-CZ" sz="1200" dirty="0" err="1" smtClean="0"/>
              <a:t>fasces</a:t>
            </a:r>
            <a:endParaRPr lang="cs-CZ" sz="1200" dirty="0" smtClean="0"/>
          </a:p>
          <a:p>
            <a:r>
              <a:rPr lang="cs-CZ" sz="1200" dirty="0" smtClean="0"/>
              <a:t>AUTOR NEUVEDEN. </a:t>
            </a:r>
            <a:r>
              <a:rPr lang="cs-CZ" sz="1200" i="1" dirty="0" err="1" smtClean="0"/>
              <a:t>eccos.com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13"/>
              </a:rPr>
              <a:t>http://leccos.</a:t>
            </a:r>
            <a:r>
              <a:rPr lang="cs-CZ" sz="1200" u="sng" dirty="0" err="1" smtClean="0">
                <a:hlinkClick r:id="rId13"/>
              </a:rPr>
              <a:t>com</a:t>
            </a:r>
            <a:r>
              <a:rPr lang="cs-CZ" sz="1200" u="sng" dirty="0" smtClean="0">
                <a:hlinkClick r:id="rId13"/>
              </a:rPr>
              <a:t>/</a:t>
            </a:r>
            <a:r>
              <a:rPr lang="cs-CZ" sz="1200" u="sng" dirty="0" err="1" smtClean="0">
                <a:hlinkClick r:id="rId13"/>
              </a:rPr>
              <a:t>pics</a:t>
            </a:r>
            <a:r>
              <a:rPr lang="cs-CZ" sz="1200" u="sng" dirty="0" smtClean="0">
                <a:hlinkClick r:id="rId13"/>
              </a:rPr>
              <a:t>/pic/</a:t>
            </a:r>
            <a:r>
              <a:rPr lang="cs-CZ" sz="1200" u="sng" dirty="0" err="1" smtClean="0">
                <a:hlinkClick r:id="rId13"/>
              </a:rPr>
              <a:t>etruske</a:t>
            </a:r>
            <a:r>
              <a:rPr lang="cs-CZ" sz="1200" u="sng" dirty="0" smtClean="0">
                <a:hlinkClick r:id="rId13"/>
              </a:rPr>
              <a:t>_</a:t>
            </a:r>
            <a:r>
              <a:rPr lang="cs-CZ" sz="1200" u="sng" dirty="0" err="1" smtClean="0">
                <a:hlinkClick r:id="rId13"/>
              </a:rPr>
              <a:t>vytvarne</a:t>
            </a:r>
            <a:r>
              <a:rPr lang="cs-CZ" sz="1200" u="sng" dirty="0" smtClean="0">
                <a:hlinkClick r:id="rId13"/>
              </a:rPr>
              <a:t>_</a:t>
            </a:r>
            <a:r>
              <a:rPr lang="cs-CZ" sz="1200" u="sng" dirty="0" err="1" smtClean="0">
                <a:hlinkClick r:id="rId13"/>
              </a:rPr>
              <a:t>umeni</a:t>
            </a:r>
            <a:r>
              <a:rPr lang="cs-CZ" sz="1200" u="sng" dirty="0" smtClean="0">
                <a:hlinkClick r:id="rId13"/>
              </a:rPr>
              <a:t>-_</a:t>
            </a:r>
            <a:r>
              <a:rPr lang="cs-CZ" sz="1200" u="sng" dirty="0" err="1" smtClean="0">
                <a:hlinkClick r:id="rId13"/>
              </a:rPr>
              <a:t>ukazka.jpg</a:t>
            </a:r>
            <a:r>
              <a:rPr lang="cs-CZ" sz="1200" dirty="0" smtClean="0"/>
              <a:t> malba muži</a:t>
            </a:r>
          </a:p>
          <a:p>
            <a:r>
              <a:rPr lang="cs-CZ" sz="1200" dirty="0" smtClean="0"/>
              <a:t>KOKKO, </a:t>
            </a:r>
            <a:r>
              <a:rPr lang="cs-CZ" sz="1200" dirty="0" err="1" smtClean="0"/>
              <a:t>Ohto</a:t>
            </a:r>
            <a:r>
              <a:rPr lang="cs-CZ" sz="1200" dirty="0" smtClean="0"/>
              <a:t>. </a:t>
            </a:r>
            <a:r>
              <a:rPr lang="cs-CZ" sz="1200" i="1" dirty="0" err="1" smtClean="0"/>
              <a:t>wikimedia.org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14"/>
              </a:rPr>
              <a:t>http://upload.wikimedia.org/wikipedia/commons/b/b9/Vaison-la-Romaine_-_Atrium.JPG</a:t>
            </a:r>
            <a:r>
              <a:rPr lang="cs-CZ" sz="1200" dirty="0" smtClean="0"/>
              <a:t> atrium</a:t>
            </a:r>
          </a:p>
          <a:p>
            <a:r>
              <a:rPr lang="cs-CZ" sz="1200" dirty="0" smtClean="0"/>
              <a:t>AUTOR NEUVEDEN. </a:t>
            </a:r>
            <a:r>
              <a:rPr lang="cs-CZ" sz="1200" i="1" dirty="0" err="1" smtClean="0"/>
              <a:t>penize.cz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15"/>
              </a:rPr>
              <a:t>http://www.</a:t>
            </a:r>
            <a:r>
              <a:rPr lang="cs-CZ" sz="1200" u="sng" dirty="0" err="1" smtClean="0">
                <a:hlinkClick r:id="rId15"/>
              </a:rPr>
              <a:t>penize.cz</a:t>
            </a:r>
            <a:r>
              <a:rPr lang="cs-CZ" sz="1200" u="sng" dirty="0" smtClean="0">
                <a:hlinkClick r:id="rId15"/>
              </a:rPr>
              <a:t>/</a:t>
            </a:r>
            <a:r>
              <a:rPr lang="cs-CZ" sz="1200" u="sng" dirty="0" err="1" smtClean="0">
                <a:hlinkClick r:id="rId15"/>
              </a:rPr>
              <a:t>img</a:t>
            </a:r>
            <a:r>
              <a:rPr lang="cs-CZ" sz="1200" u="sng" dirty="0" smtClean="0">
                <a:hlinkClick r:id="rId15"/>
              </a:rPr>
              <a:t>/</a:t>
            </a:r>
            <a:r>
              <a:rPr lang="cs-CZ" sz="1200" u="sng" dirty="0" err="1" smtClean="0">
                <a:hlinkClick r:id="rId15"/>
              </a:rPr>
              <a:t>zpravy</a:t>
            </a:r>
            <a:r>
              <a:rPr lang="cs-CZ" sz="1200" u="sng" dirty="0" smtClean="0">
                <a:hlinkClick r:id="rId15"/>
              </a:rPr>
              <a:t>/5014.jpg</a:t>
            </a:r>
            <a:r>
              <a:rPr lang="cs-CZ" sz="1200" dirty="0" smtClean="0"/>
              <a:t> dům</a:t>
            </a:r>
          </a:p>
          <a:p>
            <a:r>
              <a:rPr lang="cs-CZ" sz="1200" dirty="0" smtClean="0"/>
              <a:t>CHRISO. </a:t>
            </a:r>
            <a:r>
              <a:rPr lang="cs-CZ" sz="1200" i="1" dirty="0" err="1" smtClean="0"/>
              <a:t>cs.wikipedia.org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16"/>
              </a:rPr>
              <a:t>http://cs.wikipedia.org/wiki/Soubor:Pont_du_gard.jpg</a:t>
            </a:r>
            <a:r>
              <a:rPr lang="cs-CZ" sz="1200" dirty="0" smtClean="0"/>
              <a:t> akvadukt</a:t>
            </a:r>
          </a:p>
          <a:p>
            <a:r>
              <a:rPr lang="cs-CZ" sz="1200" dirty="0" smtClean="0"/>
              <a:t>BEER, </a:t>
            </a:r>
            <a:r>
              <a:rPr lang="cs-CZ" sz="1200" dirty="0" err="1" smtClean="0"/>
              <a:t>Scuba</a:t>
            </a:r>
            <a:r>
              <a:rPr lang="cs-CZ" sz="1200" dirty="0" smtClean="0"/>
              <a:t>. </a:t>
            </a:r>
            <a:r>
              <a:rPr lang="cs-CZ" sz="1200" i="1" dirty="0" err="1" smtClean="0"/>
              <a:t>cs.wikipedia.org</a:t>
            </a:r>
            <a:r>
              <a:rPr lang="cs-CZ" sz="1200" dirty="0" smtClean="0"/>
              <a:t> [online]. [cit. 19.3.2013]. Dostupný na WWW: </a:t>
            </a:r>
            <a:r>
              <a:rPr lang="cs-CZ" sz="1200" u="sng" dirty="0" smtClean="0">
                <a:hlinkClick r:id="rId17"/>
              </a:rPr>
              <a:t>http://upload.wikimedia.org/wikipedia/commons/8/8e/Colosseo_-_panoramica_-_Scuba_Beer.jpg</a:t>
            </a:r>
            <a:r>
              <a:rPr lang="cs-CZ" sz="1200" dirty="0" smtClean="0"/>
              <a:t> koloseum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857232"/>
            <a:ext cx="8503920" cy="52418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BEER, </a:t>
            </a:r>
            <a:r>
              <a:rPr lang="cs-CZ" sz="2800" dirty="0" err="1" smtClean="0"/>
              <a:t>Scuba</a:t>
            </a:r>
            <a:r>
              <a:rPr lang="cs-CZ" sz="2800" dirty="0" smtClean="0"/>
              <a:t>. </a:t>
            </a:r>
            <a:r>
              <a:rPr lang="cs-CZ" sz="2800" i="1" dirty="0" err="1" smtClean="0"/>
              <a:t>cs.wikipedia.org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2"/>
              </a:rPr>
              <a:t>http://upload.wikimedia.org/wikipedia/commons/8/8e/Colosseo_-_panoramica_-_Scuba_Beer.jpg</a:t>
            </a:r>
            <a:r>
              <a:rPr lang="cs-CZ" sz="2800" dirty="0" smtClean="0"/>
              <a:t> koloseum</a:t>
            </a:r>
          </a:p>
          <a:p>
            <a:r>
              <a:rPr lang="cs-CZ" sz="2800" dirty="0" smtClean="0"/>
              <a:t>AUTOR NEUVEDEN. </a:t>
            </a:r>
            <a:r>
              <a:rPr lang="cs-CZ" sz="2800" i="1" dirty="0" err="1" smtClean="0"/>
              <a:t>wikimedia.org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3"/>
              </a:rPr>
              <a:t>https://upload.wikimedia.org/wikipedia/commons/9/90/Pantheon_rome_2005may.jpg</a:t>
            </a:r>
            <a:endParaRPr lang="cs-CZ" sz="2800" dirty="0" smtClean="0"/>
          </a:p>
          <a:p>
            <a:r>
              <a:rPr lang="cs-CZ" sz="2800" dirty="0" smtClean="0"/>
              <a:t>AUTOR NEUVEDEN. </a:t>
            </a:r>
            <a:r>
              <a:rPr lang="cs-CZ" sz="2800" i="1" dirty="0" err="1" smtClean="0"/>
              <a:t>wikimedia.org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4"/>
              </a:rPr>
              <a:t>http://upload.wikimedia.org/wikipedia/commons/thumb/6/69/Pantheon-panini.jpg/250px-Pantheon-panini.jpg</a:t>
            </a:r>
            <a:r>
              <a:rPr lang="cs-CZ" sz="2800" dirty="0" smtClean="0"/>
              <a:t> pantheon interiér</a:t>
            </a:r>
          </a:p>
          <a:p>
            <a:r>
              <a:rPr lang="cs-CZ" sz="2800" dirty="0" smtClean="0"/>
              <a:t>AUTOR NEUVEDEN. </a:t>
            </a:r>
            <a:r>
              <a:rPr lang="cs-CZ" sz="2800" i="1" dirty="0" err="1" smtClean="0"/>
              <a:t>cs.wikipedia.org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5"/>
              </a:rPr>
              <a:t>http://cs.wikipedia.org/wiki/Soubor:Hadrian%27s_wall_at_Greenhead_Lough.jpg</a:t>
            </a:r>
            <a:r>
              <a:rPr lang="cs-CZ" sz="2800" dirty="0" smtClean="0"/>
              <a:t> Hadriánův val</a:t>
            </a:r>
          </a:p>
          <a:p>
            <a:r>
              <a:rPr lang="cs-CZ" sz="2800" dirty="0" smtClean="0"/>
              <a:t>KLEUSKE. </a:t>
            </a:r>
            <a:r>
              <a:rPr lang="cs-CZ" sz="2800" i="1" dirty="0" err="1" smtClean="0"/>
              <a:t>wikimedia.org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6"/>
              </a:rPr>
              <a:t>http://upload.wikimedia.org/wikipedia/commons/d/d9/Via_appia.jpg</a:t>
            </a:r>
            <a:r>
              <a:rPr lang="cs-CZ" sz="2800" dirty="0" smtClean="0"/>
              <a:t> Via </a:t>
            </a:r>
            <a:r>
              <a:rPr lang="cs-CZ" sz="2800" dirty="0" err="1" smtClean="0"/>
              <a:t>Appia</a:t>
            </a:r>
            <a:endParaRPr lang="cs-CZ" sz="2800" dirty="0" smtClean="0"/>
          </a:p>
          <a:p>
            <a:r>
              <a:rPr lang="cs-CZ" sz="2800" dirty="0" smtClean="0"/>
              <a:t>AUTOR NEUVEDEN. </a:t>
            </a:r>
            <a:r>
              <a:rPr lang="cs-CZ" sz="2800" i="1" dirty="0" err="1" smtClean="0"/>
              <a:t>wikimedia.org</a:t>
            </a:r>
            <a:r>
              <a:rPr lang="cs-CZ" sz="2800" dirty="0" smtClean="0"/>
              <a:t> [online]. [cit. 19.3.2013]. Dostupný na WWW: http://upload.wikimedia.org/wikipedia/commons/1/1a/Severan_dynasty_-_tondo.jpg  </a:t>
            </a:r>
            <a:r>
              <a:rPr lang="cs-CZ" sz="2800" dirty="0" err="1" smtClean="0"/>
              <a:t>tondo</a:t>
            </a:r>
            <a:endParaRPr lang="cs-CZ" sz="2800" dirty="0" smtClean="0"/>
          </a:p>
          <a:p>
            <a:r>
              <a:rPr lang="cs-CZ" sz="2800" dirty="0" smtClean="0"/>
              <a:t>AUTOR NEUVEDEN. </a:t>
            </a:r>
            <a:r>
              <a:rPr lang="cs-CZ" sz="2800" i="1" dirty="0" err="1" smtClean="0"/>
              <a:t>wikimedia.org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7"/>
              </a:rPr>
              <a:t>http://upload.wikimedia.org/wikipedia/commons/8/85/Meister_des_Portr%C3%A4ts_des_Paquius_Proculus_001.jpg</a:t>
            </a:r>
            <a:r>
              <a:rPr lang="cs-CZ" sz="2800" dirty="0" smtClean="0"/>
              <a:t> portrét pekaře</a:t>
            </a:r>
          </a:p>
          <a:p>
            <a:r>
              <a:rPr lang="cs-CZ" sz="2800" dirty="0" smtClean="0"/>
              <a:t>AUTOR NEUVEDEN. </a:t>
            </a:r>
            <a:r>
              <a:rPr lang="cs-CZ" sz="2800" i="1" dirty="0" smtClean="0"/>
              <a:t>revue.</a:t>
            </a:r>
            <a:r>
              <a:rPr lang="cs-CZ" sz="2800" i="1" dirty="0" err="1" smtClean="0"/>
              <a:t>theofil.cz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8"/>
              </a:rPr>
              <a:t>http://revue.</a:t>
            </a:r>
            <a:r>
              <a:rPr lang="cs-CZ" sz="2800" u="sng" dirty="0" err="1" smtClean="0">
                <a:hlinkClick r:id="rId8"/>
              </a:rPr>
              <a:t>theofil.cz</a:t>
            </a:r>
            <a:r>
              <a:rPr lang="cs-CZ" sz="2800" u="sng" dirty="0" smtClean="0">
                <a:hlinkClick r:id="rId8"/>
              </a:rPr>
              <a:t>/user-</a:t>
            </a:r>
            <a:r>
              <a:rPr lang="cs-CZ" sz="2800" u="sng" dirty="0" err="1" smtClean="0">
                <a:hlinkClick r:id="rId8"/>
              </a:rPr>
              <a:t>files</a:t>
            </a:r>
            <a:r>
              <a:rPr lang="cs-CZ" sz="2800" u="sng" dirty="0" smtClean="0">
                <a:hlinkClick r:id="rId8"/>
              </a:rPr>
              <a:t>/</a:t>
            </a:r>
            <a:r>
              <a:rPr lang="cs-CZ" sz="2800" u="sng" dirty="0" err="1" smtClean="0">
                <a:hlinkClick r:id="rId8"/>
              </a:rPr>
              <a:t>images</a:t>
            </a:r>
            <a:r>
              <a:rPr lang="cs-CZ" sz="2800" u="sng" dirty="0" smtClean="0">
                <a:hlinkClick r:id="rId8"/>
              </a:rPr>
              <a:t>/</a:t>
            </a:r>
            <a:r>
              <a:rPr lang="cs-CZ" sz="2800" u="sng" dirty="0" err="1" smtClean="0">
                <a:hlinkClick r:id="rId8"/>
              </a:rPr>
              <a:t>rimske</a:t>
            </a:r>
            <a:r>
              <a:rPr lang="cs-CZ" sz="2800" u="sng" dirty="0" smtClean="0">
                <a:hlinkClick r:id="rId8"/>
              </a:rPr>
              <a:t>-katakomby-</a:t>
            </a:r>
            <a:r>
              <a:rPr lang="cs-CZ" sz="2800" u="sng" dirty="0" err="1" smtClean="0">
                <a:hlinkClick r:id="rId8"/>
              </a:rPr>
              <a:t>men.jpg</a:t>
            </a:r>
            <a:r>
              <a:rPr lang="cs-CZ" sz="2800" dirty="0" smtClean="0"/>
              <a:t> katakomby</a:t>
            </a:r>
          </a:p>
          <a:p>
            <a:r>
              <a:rPr lang="cs-CZ" sz="2800" dirty="0" smtClean="0"/>
              <a:t>AUTOR NEUVEDEN. </a:t>
            </a:r>
            <a:r>
              <a:rPr lang="cs-CZ" sz="2800" i="1" dirty="0" err="1" smtClean="0"/>
              <a:t>estyrka.estranky.cz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9"/>
              </a:rPr>
              <a:t>http://www.</a:t>
            </a:r>
            <a:r>
              <a:rPr lang="cs-CZ" sz="2800" u="sng" dirty="0" err="1" smtClean="0">
                <a:hlinkClick r:id="rId9"/>
              </a:rPr>
              <a:t>estyrka.estranky.cz</a:t>
            </a:r>
            <a:r>
              <a:rPr lang="cs-CZ" sz="2800" u="sng" dirty="0" smtClean="0">
                <a:hlinkClick r:id="rId9"/>
              </a:rPr>
              <a:t>/</a:t>
            </a:r>
            <a:r>
              <a:rPr lang="cs-CZ" sz="2800" u="sng" dirty="0" err="1" smtClean="0">
                <a:hlinkClick r:id="rId9"/>
              </a:rPr>
              <a:t>img</a:t>
            </a:r>
            <a:r>
              <a:rPr lang="cs-CZ" sz="2800" u="sng" dirty="0" smtClean="0">
                <a:hlinkClick r:id="rId9"/>
              </a:rPr>
              <a:t>/</a:t>
            </a:r>
            <a:r>
              <a:rPr lang="cs-CZ" sz="2800" u="sng" dirty="0" err="1" smtClean="0">
                <a:hlinkClick r:id="rId9"/>
              </a:rPr>
              <a:t>picture</a:t>
            </a:r>
            <a:r>
              <a:rPr lang="cs-CZ" sz="2800" u="sng" dirty="0" smtClean="0">
                <a:hlinkClick r:id="rId9"/>
              </a:rPr>
              <a:t>/3/290px-</a:t>
            </a:r>
            <a:r>
              <a:rPr lang="cs-CZ" sz="2800" u="sng" dirty="0" err="1" smtClean="0">
                <a:hlinkClick r:id="rId9"/>
              </a:rPr>
              <a:t>pompeii</a:t>
            </a:r>
            <a:r>
              <a:rPr lang="cs-CZ" sz="2800" u="sng" dirty="0" smtClean="0">
                <a:hlinkClick r:id="rId9"/>
              </a:rPr>
              <a:t>_</a:t>
            </a:r>
            <a:r>
              <a:rPr lang="cs-CZ" sz="2800" u="sng" dirty="0" err="1" smtClean="0">
                <a:hlinkClick r:id="rId9"/>
              </a:rPr>
              <a:t>painter.jpg</a:t>
            </a:r>
            <a:r>
              <a:rPr lang="cs-CZ" sz="2800" dirty="0" smtClean="0"/>
              <a:t> freska</a:t>
            </a:r>
          </a:p>
          <a:p>
            <a:r>
              <a:rPr lang="cs-CZ" sz="2800" dirty="0" smtClean="0"/>
              <a:t>AUTOR NEUVEDEN. </a:t>
            </a:r>
            <a:r>
              <a:rPr lang="cs-CZ" sz="2800" i="1" dirty="0" smtClean="0"/>
              <a:t>encyklopedie.</a:t>
            </a:r>
            <a:r>
              <a:rPr lang="cs-CZ" sz="2800" i="1" dirty="0" err="1" smtClean="0"/>
              <a:t>vseved.cz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10"/>
              </a:rPr>
              <a:t>http://encyklopedie.</a:t>
            </a:r>
            <a:r>
              <a:rPr lang="cs-CZ" sz="2800" u="sng" dirty="0" err="1" smtClean="0">
                <a:hlinkClick r:id="rId10"/>
              </a:rPr>
              <a:t>vseved.cz</a:t>
            </a:r>
            <a:r>
              <a:rPr lang="cs-CZ" sz="2800" u="sng" dirty="0" smtClean="0">
                <a:hlinkClick r:id="rId10"/>
              </a:rPr>
              <a:t>/</a:t>
            </a:r>
            <a:r>
              <a:rPr lang="cs-CZ" sz="2800" u="sng" dirty="0" err="1" smtClean="0">
                <a:hlinkClick r:id="rId10"/>
              </a:rPr>
              <a:t>obrazky</a:t>
            </a:r>
            <a:r>
              <a:rPr lang="cs-CZ" sz="2800" u="sng" dirty="0" smtClean="0">
                <a:hlinkClick r:id="rId10"/>
              </a:rPr>
              <a:t>/</a:t>
            </a:r>
            <a:r>
              <a:rPr lang="cs-CZ" sz="2800" u="sng" dirty="0" err="1" smtClean="0">
                <a:hlinkClick r:id="rId10"/>
              </a:rPr>
              <a:t>liviadru.jpg</a:t>
            </a:r>
            <a:r>
              <a:rPr lang="cs-CZ" sz="2800" dirty="0" smtClean="0"/>
              <a:t> </a:t>
            </a:r>
            <a:r>
              <a:rPr lang="cs-CZ" sz="2800" dirty="0" err="1" smtClean="0"/>
              <a:t>Liviin</a:t>
            </a:r>
            <a:r>
              <a:rPr lang="cs-CZ" sz="2800" dirty="0" smtClean="0"/>
              <a:t> dům</a:t>
            </a:r>
          </a:p>
          <a:p>
            <a:r>
              <a:rPr lang="cs-CZ" sz="2800" dirty="0" smtClean="0"/>
              <a:t>AUTOR NEUVEDEN. </a:t>
            </a:r>
            <a:r>
              <a:rPr lang="cs-CZ" sz="2800" i="1" dirty="0" err="1" smtClean="0"/>
              <a:t>wikimedia.org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11"/>
              </a:rPr>
              <a:t>http://upload.wikimedia.org/wikipedia/commons/e/eb/Statue-Augustus.jpg</a:t>
            </a:r>
            <a:r>
              <a:rPr lang="cs-CZ" sz="2800" dirty="0" smtClean="0"/>
              <a:t> </a:t>
            </a:r>
            <a:r>
              <a:rPr lang="cs-CZ" sz="2800" dirty="0" err="1" smtClean="0"/>
              <a:t>Augustus</a:t>
            </a:r>
            <a:endParaRPr lang="cs-CZ" sz="2800" dirty="0" smtClean="0"/>
          </a:p>
          <a:p>
            <a:r>
              <a:rPr lang="cs-CZ" sz="2800" dirty="0" smtClean="0"/>
              <a:t>SAINT -POL, </a:t>
            </a:r>
            <a:r>
              <a:rPr lang="cs-CZ" sz="2800" dirty="0" err="1" smtClean="0"/>
              <a:t>Bibi</a:t>
            </a:r>
            <a:r>
              <a:rPr lang="cs-CZ" sz="2800" dirty="0" smtClean="0"/>
              <a:t>. </a:t>
            </a:r>
            <a:r>
              <a:rPr lang="cs-CZ" sz="2800" i="1" dirty="0" err="1" smtClean="0"/>
              <a:t>wikimedia.org</a:t>
            </a:r>
            <a:r>
              <a:rPr lang="cs-CZ" sz="2800" dirty="0" smtClean="0"/>
              <a:t> [online]. [cit. 19.3.2013]. Dostupný na WWW: </a:t>
            </a:r>
            <a:r>
              <a:rPr lang="cs-CZ" sz="2800" u="sng" dirty="0" smtClean="0">
                <a:hlinkClick r:id="rId12"/>
              </a:rPr>
              <a:t>http://upload.wikimedia.org/wikipedia/commons/3/3f/Marcus_Aurelius_Glyptothek_Munich.jpg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Karolína </a:t>
            </a:r>
            <a:r>
              <a:rPr lang="cs-CZ" dirty="0" err="1" smtClean="0"/>
              <a:t>Týleová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VÝTVARNÉ UMĚNÍ STAROVĚKÉHO ŘÍMA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ZÁPADNÍ OBLAST STŘEDOZEMNÍHO MOŘE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od 8. století </a:t>
            </a:r>
            <a:r>
              <a:rPr lang="cs-CZ" sz="2000" dirty="0" err="1" smtClean="0"/>
              <a:t>p.n.l</a:t>
            </a:r>
            <a:r>
              <a:rPr lang="cs-CZ" sz="2000" dirty="0" smtClean="0"/>
              <a:t>., jih Apeninského poloostrova, Sicílie</a:t>
            </a:r>
          </a:p>
          <a:p>
            <a:r>
              <a:rPr lang="cs-CZ" sz="2000" dirty="0" smtClean="0"/>
              <a:t>husté osídlení Řeků, Féničanů, Etrusků…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>
                <a:hlinkClick r:id="rId2"/>
              </a:rPr>
              <a:t>růst římského impéria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1800" dirty="0" smtClean="0"/>
              <a:t>NAJDI NA MAPĚ…</a:t>
            </a:r>
          </a:p>
        </p:txBody>
      </p:sp>
      <p:pic>
        <p:nvPicPr>
          <p:cNvPr id="4" name="Obrázek 3" descr="řím mapa celá.jpg"/>
          <p:cNvPicPr>
            <a:picLocks noChangeAspect="1"/>
          </p:cNvPicPr>
          <p:nvPr/>
        </p:nvPicPr>
        <p:blipFill>
          <a:blip r:embed="rId3"/>
          <a:srcRect l="3750" t="18750" r="3750" b="22500"/>
          <a:stretch>
            <a:fillRect/>
          </a:stretch>
        </p:blipFill>
        <p:spPr>
          <a:xfrm>
            <a:off x="500034" y="2500306"/>
            <a:ext cx="3857652" cy="24501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Obrázek 4" descr="řím mapa rozs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500306"/>
            <a:ext cx="3564354" cy="24549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/>
          <a:lstStyle/>
          <a:p>
            <a:r>
              <a:rPr lang="cs-CZ" dirty="0" smtClean="0"/>
              <a:t>VLIVY NA ŘÍMSKOU KULTURU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03920" cy="52864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řecké umění</a:t>
            </a:r>
          </a:p>
          <a:p>
            <a:r>
              <a:rPr lang="cs-CZ" sz="2000" dirty="0" smtClean="0"/>
              <a:t>Etruskové - dřevěné domy </a:t>
            </a:r>
            <a:r>
              <a:rPr lang="cs-CZ" sz="1600" dirty="0" smtClean="0"/>
              <a:t>x</a:t>
            </a:r>
            <a:r>
              <a:rPr lang="cs-CZ" sz="2000" dirty="0" smtClean="0"/>
              <a:t> kamenné hrobky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4" name="Obrázek 3" descr="řím etruská so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86058"/>
            <a:ext cx="1821651" cy="24288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ek 5" descr="řím etrus. hrob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071678"/>
            <a:ext cx="2857500" cy="21145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ázek 6" descr="řím etrus hrob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000240"/>
            <a:ext cx="3178651" cy="22401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Obrázek 7" descr="řím etrus. sarkofá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429132"/>
            <a:ext cx="3214678" cy="19931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ETRUSKÉ 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282" y="1741338"/>
            <a:ext cx="8715436" cy="511666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Sarkofágy, nástěnné malby, symboly, nádoby, terakotové sochy, kanalizace, náboženství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i="1" dirty="0" smtClean="0"/>
              <a:t>                                                               </a:t>
            </a:r>
            <a:r>
              <a:rPr lang="cs-CZ" sz="2000" i="1" dirty="0" err="1" smtClean="0"/>
              <a:t>diadulos</a:t>
            </a:r>
            <a:r>
              <a:rPr lang="cs-CZ" sz="2000" i="1" dirty="0" smtClean="0"/>
              <a:t>                                  </a:t>
            </a:r>
            <a:r>
              <a:rPr lang="cs-CZ" sz="2000" i="1" dirty="0" err="1" smtClean="0"/>
              <a:t>fasces</a:t>
            </a:r>
            <a:r>
              <a:rPr lang="cs-CZ" sz="2000" i="1" dirty="0" smtClean="0"/>
              <a:t> </a:t>
            </a:r>
          </a:p>
          <a:p>
            <a:endParaRPr lang="cs-CZ" dirty="0"/>
          </a:p>
        </p:txBody>
      </p:sp>
      <p:pic>
        <p:nvPicPr>
          <p:cNvPr id="5" name="Obrázek 4" descr="řím etrus. malba.jpg"/>
          <p:cNvPicPr>
            <a:picLocks noChangeAspect="1"/>
          </p:cNvPicPr>
          <p:nvPr/>
        </p:nvPicPr>
        <p:blipFill>
          <a:blip r:embed="rId2"/>
          <a:srcRect l="2678"/>
          <a:stretch>
            <a:fillRect/>
          </a:stretch>
        </p:blipFill>
        <p:spPr>
          <a:xfrm>
            <a:off x="3929058" y="2357430"/>
            <a:ext cx="2596200" cy="34694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ek 5" descr="řím fas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285992"/>
            <a:ext cx="1859284" cy="37338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ázek 6" descr="řím etrus. mal. muž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714620"/>
            <a:ext cx="3606806" cy="27488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STAROVĚKÝ ŘÍM - ANTIKA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858312" cy="564360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1000 </a:t>
            </a:r>
            <a:r>
              <a:rPr lang="cs-CZ" sz="2000" dirty="0" err="1" smtClean="0"/>
              <a:t>p.n.l</a:t>
            </a:r>
            <a:r>
              <a:rPr lang="cs-CZ" sz="2000" dirty="0" smtClean="0"/>
              <a:t>. osada, 753 </a:t>
            </a:r>
            <a:r>
              <a:rPr lang="cs-CZ" sz="2000" dirty="0" err="1" smtClean="0"/>
              <a:t>p.n.l</a:t>
            </a:r>
            <a:r>
              <a:rPr lang="cs-CZ" sz="2000" dirty="0" smtClean="0"/>
              <a:t>. Romulus a Remus</a:t>
            </a:r>
          </a:p>
          <a:p>
            <a:r>
              <a:rPr lang="cs-CZ" sz="2000" dirty="0" smtClean="0"/>
              <a:t>království – republika – císařství – zánik 476 n.l.</a:t>
            </a:r>
          </a:p>
          <a:p>
            <a:r>
              <a:rPr lang="cs-CZ" sz="2000" dirty="0" smtClean="0"/>
              <a:t>války – kořisti, bohatství, vliv jiných kultur, cizí umělci</a:t>
            </a:r>
            <a:endParaRPr lang="cs-CZ" sz="2000" dirty="0"/>
          </a:p>
        </p:txBody>
      </p:sp>
      <p:pic>
        <p:nvPicPr>
          <p:cNvPr id="6" name="Obrázek 5" descr="řím vlč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428868"/>
            <a:ext cx="4500562" cy="33754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cs-CZ" dirty="0" smtClean="0"/>
              <a:t>STAVITELSTVÍ</a:t>
            </a:r>
            <a:endParaRPr lang="cs-CZ" dirty="0"/>
          </a:p>
        </p:txBody>
      </p:sp>
      <p:pic>
        <p:nvPicPr>
          <p:cNvPr id="4" name="Zástupný symbol pro obsah 3" descr="řím dů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3711851" cy="2941642"/>
          </a:xfrm>
          <a:ln w="3175">
            <a:solidFill>
              <a:schemeClr val="tx1"/>
            </a:solidFill>
          </a:ln>
        </p:spPr>
      </p:pic>
      <p:pic>
        <p:nvPicPr>
          <p:cNvPr id="5" name="Obrázek 4" descr="řím Atr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071678"/>
            <a:ext cx="3905246" cy="29289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57158" y="5143512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1 atrium, 2 zahrada, 3 ložnice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00694" y="5214950"/>
            <a:ext cx="25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ř</a:t>
            </a:r>
            <a:r>
              <a:rPr lang="cs-CZ" i="1" dirty="0" smtClean="0"/>
              <a:t>ímský dům ve Francii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TECHNICKÉ 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kanalizace, vodovod, lázně, hradby, silnice, mosty</a:t>
            </a:r>
          </a:p>
          <a:p>
            <a:r>
              <a:rPr lang="cs-CZ" sz="2000" dirty="0" smtClean="0"/>
              <a:t>„pontifex </a:t>
            </a:r>
            <a:r>
              <a:rPr lang="cs-CZ" sz="2000" dirty="0" err="1" smtClean="0"/>
              <a:t>maximus</a:t>
            </a:r>
            <a:r>
              <a:rPr lang="cs-CZ" sz="2000" dirty="0" smtClean="0"/>
              <a:t>“ = „hlavní mostař“, titul římských papežů</a:t>
            </a:r>
            <a:endParaRPr lang="cs-CZ" sz="2000" dirty="0"/>
          </a:p>
        </p:txBody>
      </p:sp>
      <p:pic>
        <p:nvPicPr>
          <p:cNvPr id="4" name="Obrázek 3" descr="řím akvadukt.jpg"/>
          <p:cNvPicPr>
            <a:picLocks noChangeAspect="1"/>
          </p:cNvPicPr>
          <p:nvPr/>
        </p:nvPicPr>
        <p:blipFill>
          <a:blip r:embed="rId2"/>
          <a:srcRect t="17204" b="7526"/>
          <a:stretch>
            <a:fillRect/>
          </a:stretch>
        </p:blipFill>
        <p:spPr>
          <a:xfrm>
            <a:off x="4357686" y="1785926"/>
            <a:ext cx="4429156" cy="25003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ek 5" descr="Via_appia.jpg"/>
          <p:cNvPicPr>
            <a:picLocks noChangeAspect="1"/>
          </p:cNvPicPr>
          <p:nvPr/>
        </p:nvPicPr>
        <p:blipFill>
          <a:blip r:embed="rId3" cstate="print"/>
          <a:srcRect t="11765" r="2940"/>
          <a:stretch>
            <a:fillRect/>
          </a:stretch>
        </p:blipFill>
        <p:spPr>
          <a:xfrm>
            <a:off x="642910" y="1857364"/>
            <a:ext cx="2357454" cy="28574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Obrázek 4" descr="hadriánův v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000504"/>
            <a:ext cx="3071802" cy="23038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57158" y="47863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Via </a:t>
            </a:r>
            <a:r>
              <a:rPr lang="cs-CZ" i="1" dirty="0" err="1" smtClean="0"/>
              <a:t>Appia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86512" y="4357694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Akvadukt </a:t>
            </a:r>
            <a:r>
              <a:rPr lang="cs-CZ" i="1" dirty="0" err="1" smtClean="0"/>
              <a:t>Garský</a:t>
            </a:r>
            <a:r>
              <a:rPr lang="cs-CZ" i="1" dirty="0"/>
              <a:t> </a:t>
            </a:r>
            <a:r>
              <a:rPr lang="cs-CZ" i="1" dirty="0" smtClean="0"/>
              <a:t>most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86446" y="607220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Hadriánův val </a:t>
            </a:r>
            <a:r>
              <a:rPr lang="cs-CZ" i="1" dirty="0" err="1" smtClean="0"/>
              <a:t>vAnglii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NEJVÝZNAMNĚJŠÍ STAVBY</a:t>
            </a:r>
            <a:endParaRPr lang="cs-CZ" dirty="0"/>
          </a:p>
        </p:txBody>
      </p:sp>
      <p:pic>
        <p:nvPicPr>
          <p:cNvPr id="4" name="Zástupný symbol pro obsah 3" descr="řím panthe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4357718" cy="3268289"/>
          </a:xfrm>
          <a:ln w="3175">
            <a:solidFill>
              <a:schemeClr val="tx1"/>
            </a:solidFill>
          </a:ln>
        </p:spPr>
      </p:pic>
      <p:pic>
        <p:nvPicPr>
          <p:cNvPr id="5" name="Obrázek 4" descr="řím Pantheon interié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214422"/>
            <a:ext cx="2286000" cy="29443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ek 5" descr="řím kolose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429132"/>
            <a:ext cx="5715008" cy="198685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57158" y="4357694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Pantheon</a:t>
            </a:r>
          </a:p>
          <a:p>
            <a:r>
              <a:rPr lang="cs-CZ" sz="1200" i="1" dirty="0"/>
              <a:t>c</a:t>
            </a:r>
            <a:r>
              <a:rPr lang="cs-CZ" sz="1200" i="1" dirty="0" smtClean="0"/>
              <a:t>hrám všech bohů</a:t>
            </a:r>
            <a:endParaRPr lang="cs-CZ" sz="12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2910" y="600076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Koloseum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ministrativní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814</Words>
  <Application>Microsoft Office PowerPoint</Application>
  <PresentationFormat>Předvádění na obrazovce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Administrativní</vt:lpstr>
      <vt:lpstr>Snímek 1</vt:lpstr>
      <vt:lpstr>VÝTVARNÉ UMĚNÍ STAROVĚKÉHO ŘÍMA</vt:lpstr>
      <vt:lpstr>ZÁPADNÍ OBLAST STŘEDOZEMNÍHO MOŘE</vt:lpstr>
      <vt:lpstr>VLIVY NA ŘÍMSKOU KULTURU</vt:lpstr>
      <vt:lpstr>ETRUSKÉ PAMÁTKY</vt:lpstr>
      <vt:lpstr>STAROVĚKÝ ŘÍM - ANTIKA</vt:lpstr>
      <vt:lpstr>STAVITELSTVÍ</vt:lpstr>
      <vt:lpstr>TECHNICKÉ STAVBY</vt:lpstr>
      <vt:lpstr>NEJVÝZNAMNĚJŠÍ STAVBY</vt:lpstr>
      <vt:lpstr>MALÍŘSTVÍ</vt:lpstr>
      <vt:lpstr>SOCHAŘSTVÍ</vt:lpstr>
      <vt:lpstr>POUŽITÉ ODKAZY</vt:lpstr>
      <vt:lpstr>POUŽITÉ ODKAZY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Tyleova</dc:creator>
  <cp:lastModifiedBy>Tyleova</cp:lastModifiedBy>
  <cp:revision>47</cp:revision>
  <dcterms:created xsi:type="dcterms:W3CDTF">2013-03-19T15:08:19Z</dcterms:created>
  <dcterms:modified xsi:type="dcterms:W3CDTF">2013-03-20T06:55:34Z</dcterms:modified>
</cp:coreProperties>
</file>