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67" r:id="rId2"/>
    <p:sldId id="256" r:id="rId3"/>
    <p:sldId id="257" r:id="rId4"/>
    <p:sldId id="259" r:id="rId5"/>
    <p:sldId id="260" r:id="rId6"/>
    <p:sldId id="262" r:id="rId7"/>
    <p:sldId id="270" r:id="rId8"/>
    <p:sldId id="272" r:id="rId9"/>
    <p:sldId id="263" r:id="rId10"/>
    <p:sldId id="271" r:id="rId11"/>
    <p:sldId id="264" r:id="rId12"/>
    <p:sldId id="266" r:id="rId13"/>
    <p:sldId id="265" r:id="rId14"/>
    <p:sldId id="268" r:id="rId15"/>
    <p:sldId id="273" r:id="rId16"/>
    <p:sldId id="274" r:id="rId17"/>
    <p:sldId id="269" r:id="rId18"/>
    <p:sldId id="261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52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285B0-C707-4983-9F24-B43B4F3895E1}" type="datetimeFigureOut">
              <a:rPr lang="cs-CZ" smtClean="0"/>
              <a:pPr/>
              <a:t>12.5.2013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1E7CB-97BD-47DC-B12E-4BA908206D9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1E7CB-97BD-47DC-B12E-4BA908206D94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1E7CB-97BD-47DC-B12E-4BA908206D94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B9765A7-CA2C-4FF7-BB04-EE0AA9B3D9EE}" type="datetimeFigureOut">
              <a:rPr lang="cs-CZ" smtClean="0"/>
              <a:pPr/>
              <a:t>12.5.2013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D3CCA20-8789-4E24-87BB-14DDD98C42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9765A7-CA2C-4FF7-BB04-EE0AA9B3D9EE}" type="datetimeFigureOut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3CCA20-8789-4E24-87BB-14DDD98C42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B9765A7-CA2C-4FF7-BB04-EE0AA9B3D9EE}" type="datetimeFigureOut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3CCA20-8789-4E24-87BB-14DDD98C42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9765A7-CA2C-4FF7-BB04-EE0AA9B3D9EE}" type="datetimeFigureOut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3CCA20-8789-4E24-87BB-14DDD98C42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B9765A7-CA2C-4FF7-BB04-EE0AA9B3D9EE}" type="datetimeFigureOut">
              <a:rPr lang="cs-CZ" smtClean="0"/>
              <a:pPr/>
              <a:t>12.5.2013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D3CCA20-8789-4E24-87BB-14DDD98C42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9765A7-CA2C-4FF7-BB04-EE0AA9B3D9EE}" type="datetimeFigureOut">
              <a:rPr lang="cs-CZ" smtClean="0"/>
              <a:pPr/>
              <a:t>12.5.2013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3CCA20-8789-4E24-87BB-14DDD98C42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9765A7-CA2C-4FF7-BB04-EE0AA9B3D9EE}" type="datetimeFigureOut">
              <a:rPr lang="cs-CZ" smtClean="0"/>
              <a:pPr/>
              <a:t>12.5.2013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3CCA20-8789-4E24-87BB-14DDD98C42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9765A7-CA2C-4FF7-BB04-EE0AA9B3D9EE}" type="datetimeFigureOut">
              <a:rPr lang="cs-CZ" smtClean="0"/>
              <a:pPr/>
              <a:t>12.5.2013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3CCA20-8789-4E24-87BB-14DDD98C42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B9765A7-CA2C-4FF7-BB04-EE0AA9B3D9EE}" type="datetimeFigureOut">
              <a:rPr lang="cs-CZ" smtClean="0"/>
              <a:pPr/>
              <a:t>12.5.2013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3CCA20-8789-4E24-87BB-14DDD98C42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9765A7-CA2C-4FF7-BB04-EE0AA9B3D9EE}" type="datetimeFigureOut">
              <a:rPr lang="cs-CZ" smtClean="0"/>
              <a:pPr/>
              <a:t>12.5.2013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3CCA20-8789-4E24-87BB-14DDD98C42E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9765A7-CA2C-4FF7-BB04-EE0AA9B3D9EE}" type="datetimeFigureOut">
              <a:rPr lang="cs-CZ" smtClean="0"/>
              <a:pPr/>
              <a:t>12.5.2013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3CCA20-8789-4E24-87BB-14DDD98C42E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B9765A7-CA2C-4FF7-BB04-EE0AA9B3D9EE}" type="datetimeFigureOut">
              <a:rPr lang="cs-CZ" smtClean="0"/>
              <a:pPr/>
              <a:t>12.5.2013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D3CCA20-8789-4E24-87BB-14DDD98C42E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eb.gin.cz/ngin2131/html/predmety/zapisy/prirodopis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d.muni.cz/wbio/studium/stud_mat/Mat-mat/Kameny/limonit.jpg" TargetMode="External"/><Relationship Id="rId13" Type="http://schemas.openxmlformats.org/officeDocument/2006/relationships/hyperlink" Target="http://geologie.vsb.cz/praktikageologie/KAPITOLY/3_SEDIMENTY/3_BACK/3_BACK_JPG/BACK_3_2_17_PAZOUREK_RUDICE_1465.jpg" TargetMode="External"/><Relationship Id="rId3" Type="http://schemas.openxmlformats.org/officeDocument/2006/relationships/hyperlink" Target="http://departments.fsv.cvut.cz/k135/wwwold/webkurzy/horniny/horniny/horniny_1.html" TargetMode="External"/><Relationship Id="rId7" Type="http://schemas.openxmlformats.org/officeDocument/2006/relationships/hyperlink" Target="http://www.ped.muni.cz/wbio/studium/stud_mat/Mat-mat/Kameny/hematit.jpg" TargetMode="External"/><Relationship Id="rId12" Type="http://schemas.openxmlformats.org/officeDocument/2006/relationships/hyperlink" Target="http://www.geology.cz/aplikace/fotoarchiv/sobr.php?r=700&amp;id=17389" TargetMode="External"/><Relationship Id="rId2" Type="http://schemas.openxmlformats.org/officeDocument/2006/relationships/hyperlink" Target="http://departments.fsv.cvut.cz/k135/wwwold/webkurzy/horniny/horniny.data/components/traverti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ngeo.wz.cz/geostezka/geoZajimavost003.htm" TargetMode="External"/><Relationship Id="rId11" Type="http://schemas.openxmlformats.org/officeDocument/2006/relationships/hyperlink" Target="http://www.punkevni-jeskyne.cz/i/_krapniky1.jpg" TargetMode="External"/><Relationship Id="rId5" Type="http://schemas.openxmlformats.org/officeDocument/2006/relationships/hyperlink" Target="http://www.alpskasul.cz/frame_zlato.html" TargetMode="External"/><Relationship Id="rId10" Type="http://schemas.openxmlformats.org/officeDocument/2006/relationships/hyperlink" Target="http://www.dolomity.cz/_gf/fotky/GEOLOGIE/DOLOMITY.CZ.jpg" TargetMode="External"/><Relationship Id="rId4" Type="http://schemas.openxmlformats.org/officeDocument/2006/relationships/hyperlink" Target="http://www.lamur.cz/solnejeskyne.php" TargetMode="External"/><Relationship Id="rId9" Type="http://schemas.openxmlformats.org/officeDocument/2006/relationships/hyperlink" Target="http://upload.wikimedia.org/wikipedia/commons/4/40/Bauxit_Mineral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>
            <a:grpSpLocks noGrp="1"/>
          </p:cNvGrpSpPr>
          <p:nvPr>
            <p:ph type="ctrTitle"/>
          </p:nvPr>
        </p:nvGrpSpPr>
        <p:grpSpPr>
          <a:xfrm>
            <a:off x="179512" y="186209"/>
            <a:ext cx="5832648" cy="1298575"/>
            <a:chOff x="539639" y="620639"/>
            <a:chExt cx="4734720" cy="9356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539639" y="692640"/>
              <a:ext cx="4734720" cy="8636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Obrázek 7"/>
            <p:cNvPicPr>
              <a:picLocks noChangeAspect="1"/>
            </p:cNvPicPr>
            <p:nvPr/>
          </p:nvPicPr>
          <p:blipFill>
            <a:blip r:embed="rId3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4284000" y="620639"/>
              <a:ext cx="935639" cy="79163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208912" cy="5085184"/>
          </a:xfrm>
        </p:spPr>
        <p:txBody>
          <a:bodyPr>
            <a:normAutofit fontScale="92500" lnSpcReduction="20000"/>
          </a:bodyPr>
          <a:lstStyle/>
          <a:p>
            <a:r>
              <a:rPr lang="cs-CZ" sz="1800" u="sng" dirty="0" smtClean="0">
                <a:solidFill>
                  <a:schemeClr val="tx1"/>
                </a:solidFill>
              </a:rPr>
              <a:t>Název šablony</a:t>
            </a:r>
            <a:r>
              <a:rPr lang="cs-CZ" sz="1800" dirty="0" smtClean="0">
                <a:solidFill>
                  <a:schemeClr val="tx1"/>
                </a:solidFill>
              </a:rPr>
              <a:t>: Inovace v přírodopisu 		52/P11/12.3.2013, Vrtišková</a:t>
            </a:r>
          </a:p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Vzdělávací oblast: Člověk a příroda</a:t>
            </a:r>
          </a:p>
          <a:p>
            <a:pPr algn="l"/>
            <a:r>
              <a:rPr lang="cs-CZ" sz="1800" u="sng" dirty="0" smtClean="0">
                <a:solidFill>
                  <a:schemeClr val="tx1"/>
                </a:solidFill>
              </a:rPr>
              <a:t>Název výukového materiálu</a:t>
            </a:r>
            <a:r>
              <a:rPr lang="cs-CZ" sz="1800" dirty="0" smtClean="0">
                <a:solidFill>
                  <a:schemeClr val="tx1"/>
                </a:solidFill>
              </a:rPr>
              <a:t>: Vnější geologické děje</a:t>
            </a: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Autor: Mgr. Eva Vrtišková</a:t>
            </a: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Předmět: Přírodopis	            Třída: IX.</a:t>
            </a: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Tematický okruh: Usazené horniny</a:t>
            </a: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Téma: Chemické usazené horniny</a:t>
            </a: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Druh výukového materiálu: prezentace</a:t>
            </a: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Použití ICT: interaktivní tabule, prezentace v .</a:t>
            </a:r>
            <a:r>
              <a:rPr lang="cs-CZ" sz="1800" dirty="0" err="1" smtClean="0">
                <a:solidFill>
                  <a:schemeClr val="tx1"/>
                </a:solidFill>
              </a:rPr>
              <a:t>ppt</a:t>
            </a:r>
            <a:r>
              <a:rPr lang="cs-CZ" sz="1800" dirty="0" smtClean="0">
                <a:solidFill>
                  <a:schemeClr val="tx1"/>
                </a:solidFill>
              </a:rPr>
              <a:t>, </a:t>
            </a:r>
            <a:r>
              <a:rPr lang="cs-CZ" sz="1800" dirty="0" err="1" smtClean="0">
                <a:solidFill>
                  <a:schemeClr val="tx1"/>
                </a:solidFill>
              </a:rPr>
              <a:t>interaktivita</a:t>
            </a:r>
            <a:endParaRPr lang="cs-CZ" sz="1800" dirty="0" smtClean="0">
              <a:solidFill>
                <a:schemeClr val="tx1"/>
              </a:solidFill>
            </a:endParaRP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Didaktické, metodické poznámky (popis použití výukového materiálu ve výuce): výklad doplňující učivo o usazených horninách, uvádí příklady chemických usazenin, jejich vznik a význam</a:t>
            </a: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Použité zdroje: </a:t>
            </a: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- Přírodopis, učebnice pro devátý ročník ZŠ a víceletá gymnázia. FRAUS 2007, Plzeň.</a:t>
            </a:r>
          </a:p>
          <a:p>
            <a:pPr algn="l">
              <a:buFontTx/>
              <a:buChar char="-"/>
            </a:pPr>
            <a:r>
              <a:rPr lang="cs-CZ" sz="1800" dirty="0" smtClean="0">
                <a:solidFill>
                  <a:schemeClr val="tx1"/>
                </a:solidFill>
              </a:rPr>
              <a:t>Poznámky k učebnicím přírodopisu. Dostupné online z: </a:t>
            </a:r>
            <a:r>
              <a:rPr lang="cs-CZ" sz="1800" dirty="0" smtClean="0">
                <a:solidFill>
                  <a:schemeClr val="tx1"/>
                </a:solidFill>
                <a:hlinkClick r:id="rId4"/>
              </a:rPr>
              <a:t>http://web.gin.</a:t>
            </a:r>
            <a:r>
              <a:rPr lang="cs-CZ" sz="1800" dirty="0" err="1" smtClean="0">
                <a:solidFill>
                  <a:schemeClr val="tx1"/>
                </a:solidFill>
                <a:hlinkClick r:id="rId4"/>
              </a:rPr>
              <a:t>cz</a:t>
            </a:r>
            <a:r>
              <a:rPr lang="cs-CZ" sz="1800" dirty="0" smtClean="0">
                <a:solidFill>
                  <a:schemeClr val="tx1"/>
                </a:solidFill>
                <a:hlinkClick r:id="rId4"/>
              </a:rPr>
              <a:t>/ngin2131/</a:t>
            </a:r>
            <a:r>
              <a:rPr lang="cs-CZ" sz="1800" dirty="0" err="1" smtClean="0">
                <a:solidFill>
                  <a:schemeClr val="tx1"/>
                </a:solidFill>
                <a:hlinkClick r:id="rId4"/>
              </a:rPr>
              <a:t>html</a:t>
            </a:r>
            <a:r>
              <a:rPr lang="cs-CZ" sz="1800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cs-CZ" sz="1800" dirty="0" err="1" smtClean="0">
                <a:solidFill>
                  <a:schemeClr val="tx1"/>
                </a:solidFill>
                <a:hlinkClick r:id="rId4"/>
              </a:rPr>
              <a:t>predmety</a:t>
            </a:r>
            <a:r>
              <a:rPr lang="cs-CZ" sz="1800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cs-CZ" sz="1800" dirty="0" err="1" smtClean="0">
                <a:solidFill>
                  <a:schemeClr val="tx1"/>
                </a:solidFill>
                <a:hlinkClick r:id="rId4"/>
              </a:rPr>
              <a:t>zapisy</a:t>
            </a:r>
            <a:r>
              <a:rPr lang="cs-CZ" sz="1800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cs-CZ" sz="1800" dirty="0" err="1" smtClean="0">
                <a:solidFill>
                  <a:schemeClr val="tx1"/>
                </a:solidFill>
                <a:hlinkClick r:id="rId4"/>
              </a:rPr>
              <a:t>prirodopis.html</a:t>
            </a:r>
            <a:r>
              <a:rPr lang="cs-CZ" sz="18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buFontTx/>
              <a:buChar char="-"/>
            </a:pPr>
            <a:r>
              <a:rPr lang="cs-CZ" sz="1800" dirty="0" smtClean="0">
                <a:solidFill>
                  <a:schemeClr val="tx1"/>
                </a:solidFill>
              </a:rPr>
              <a:t>Vlastní poznámky k učivu přírodopisu</a:t>
            </a:r>
            <a:endParaRPr lang="cs-CZ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Dolomit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Uhličitan </a:t>
            </a:r>
            <a:r>
              <a:rPr lang="cs-CZ" dirty="0" err="1" smtClean="0"/>
              <a:t>hořečnato</a:t>
            </a:r>
            <a:r>
              <a:rPr lang="cs-CZ" dirty="0" smtClean="0"/>
              <a:t>-vápenatý</a:t>
            </a:r>
          </a:p>
          <a:p>
            <a:r>
              <a:rPr lang="cs-CZ" dirty="0" smtClean="0"/>
              <a:t>Od vápence se liší přítomností hořčíku</a:t>
            </a:r>
          </a:p>
          <a:p>
            <a:r>
              <a:rPr lang="cs-CZ" dirty="0" smtClean="0"/>
              <a:t>Vysrážením z mořské vody</a:t>
            </a:r>
          </a:p>
          <a:p>
            <a:r>
              <a:rPr lang="cs-CZ" dirty="0" smtClean="0"/>
              <a:t>Výroba cementu, hnojiv, žáruvzdorný materiál</a:t>
            </a:r>
          </a:p>
          <a:p>
            <a:endParaRPr lang="cs-CZ" dirty="0"/>
          </a:p>
        </p:txBody>
      </p:sp>
      <p:pic>
        <p:nvPicPr>
          <p:cNvPr id="1026" name="Picture 2" descr="http://www.dolomity.cz/_gf/fotky/GEOLOGIE/DOLOMITY.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617640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Vznikají odpařením mořské vody při odlivu v mělkých zátokách</a:t>
            </a:r>
          </a:p>
          <a:p>
            <a:r>
              <a:rPr lang="cs-CZ" dirty="0" smtClean="0"/>
              <a:t>Vznikal nasycený roztok z něhož postupně krystalovaly soli</a:t>
            </a:r>
          </a:p>
          <a:p>
            <a:r>
              <a:rPr lang="cs-CZ" dirty="0" smtClean="0"/>
              <a:t>Chlorid sodný, sádrovec</a:t>
            </a:r>
            <a:endParaRPr lang="cs-CZ" dirty="0"/>
          </a:p>
        </p:txBody>
      </p:sp>
      <p:pic>
        <p:nvPicPr>
          <p:cNvPr id="21506" name="Picture 2" descr="http://www.lamur.cz/images/solne_kameny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036868"/>
            <a:ext cx="3995936" cy="282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ložiska solí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vzniklé nádrži se voda odpařuje rychleji než přibývá, tak se zvyšuje koncentrace solí, které postupně krystalují a usazují se na dně</a:t>
            </a:r>
          </a:p>
          <a:p>
            <a:r>
              <a:rPr lang="cs-CZ" dirty="0" smtClean="0"/>
              <a:t>Celý proces trvá milióny let</a:t>
            </a:r>
            <a:endParaRPr lang="cs-CZ" dirty="0"/>
          </a:p>
        </p:txBody>
      </p:sp>
      <p:pic>
        <p:nvPicPr>
          <p:cNvPr id="22530" name="Picture 2" descr="http://www.alpskasul.cz/zlato/obrazky/more_animovan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717032"/>
            <a:ext cx="4752528" cy="2795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Železné rudy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Vysrážením železitých látek z vod moří a jezer</a:t>
            </a:r>
          </a:p>
          <a:p>
            <a:r>
              <a:rPr lang="cs-CZ" dirty="0" smtClean="0"/>
              <a:t>Obsahují hlavně limonit a hematit</a:t>
            </a:r>
          </a:p>
          <a:p>
            <a:endParaRPr lang="cs-CZ" dirty="0"/>
          </a:p>
        </p:txBody>
      </p:sp>
      <p:pic>
        <p:nvPicPr>
          <p:cNvPr id="2052" name="Picture 4" descr="http://www.ped.muni.cz/wbio/studium/stud_mat/Mat-mat/Kameny/limon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887670"/>
            <a:ext cx="3960439" cy="297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www.ped.muni.cz/wbio/studium/stud_mat/Mat-mat/Kameny/hemat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963838"/>
            <a:ext cx="3799384" cy="2849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Bauxit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Ruda hliníku</a:t>
            </a:r>
            <a:endParaRPr lang="cs-CZ" dirty="0"/>
          </a:p>
        </p:txBody>
      </p:sp>
      <p:pic>
        <p:nvPicPr>
          <p:cNvPr id="26626" name="Picture 2" descr="http://upload.wikimedia.org/wikipedia/commons/4/40/Bauxit_Min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20888"/>
            <a:ext cx="6984776" cy="4190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Buližník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Křemitá hornina</a:t>
            </a:r>
          </a:p>
          <a:p>
            <a:r>
              <a:rPr lang="cs-CZ" dirty="0" smtClean="0"/>
              <a:t>Barva šedočerná, modrošedá, bílé žilky (křemen)</a:t>
            </a:r>
          </a:p>
          <a:p>
            <a:r>
              <a:rPr lang="cs-CZ" dirty="0" smtClean="0"/>
              <a:t>Použití : výroba drceného kamene</a:t>
            </a:r>
            <a:endParaRPr lang="cs-CZ" dirty="0"/>
          </a:p>
        </p:txBody>
      </p:sp>
      <p:pic>
        <p:nvPicPr>
          <p:cNvPr id="32770" name="Picture 2" descr="http://www.geology.cz/aplikace/fotoarchiv/sobr.php?r=700&amp;id=173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717032"/>
            <a:ext cx="3960440" cy="2964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geologie.vsb.cz/praktikageologie/KAPITOLY/3_SEDIMENTY/3_BACK/3_BACK_JPG/BACK_3_2_17_PAZOUREK_RUDICE_1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356992"/>
            <a:ext cx="4693227" cy="3429000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Chemickými ději v mořích</a:t>
            </a:r>
          </a:p>
          <a:p>
            <a:r>
              <a:rPr lang="cs-CZ" dirty="0" smtClean="0"/>
              <a:t>forma křemene</a:t>
            </a:r>
          </a:p>
          <a:p>
            <a:r>
              <a:rPr lang="cs-CZ" dirty="0" smtClean="0"/>
              <a:t>Tmavošedý – černý</a:t>
            </a:r>
          </a:p>
          <a:p>
            <a:r>
              <a:rPr lang="cs-CZ" dirty="0" smtClean="0"/>
              <a:t>Výroba nástrojů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Pazourek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Doplňte 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Chemické usazeniny vznikají</a:t>
            </a:r>
          </a:p>
          <a:p>
            <a:r>
              <a:rPr lang="cs-CZ" dirty="0" smtClean="0"/>
              <a:t>a) ……………………..</a:t>
            </a:r>
          </a:p>
          <a:p>
            <a:r>
              <a:rPr lang="cs-CZ" dirty="0" smtClean="0"/>
              <a:t>b)……………………..</a:t>
            </a:r>
          </a:p>
          <a:p>
            <a:r>
              <a:rPr lang="cs-CZ" dirty="0" smtClean="0"/>
              <a:t>Patří sem např.      …………………………,který má podobné složení jako kalcit, je však………………</a:t>
            </a:r>
          </a:p>
          <a:p>
            <a:r>
              <a:rPr lang="cs-CZ" dirty="0" smtClean="0"/>
              <a:t>Podobné složení má…………………………..,který se může vyskytovat ve dvou formách …………………….a…………………… </a:t>
            </a:r>
          </a:p>
          <a:p>
            <a:r>
              <a:rPr lang="cs-CZ" dirty="0" smtClean="0"/>
              <a:t>Vypařováním mořské vody vznikají ložiska………..</a:t>
            </a:r>
          </a:p>
          <a:p>
            <a:r>
              <a:rPr lang="cs-CZ" dirty="0" smtClean="0"/>
              <a:t>Mezi chemické sloučeniny patří i rudy ………………….a……………………..</a:t>
            </a:r>
          </a:p>
          <a:p>
            <a:r>
              <a:rPr lang="cs-CZ" dirty="0" smtClean="0"/>
              <a:t>Z vápenců sem řadíme……………….a……………….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>
                <a:hlinkClick r:id="rId2"/>
              </a:rPr>
              <a:t>http://departments.fsv.cvut.cz/k135/wwwold/webkurzy/horniny/horniny.data/components/travertin.jpg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http://departments.fsv.cvut.cz/k135/wwwold/webkurzy/horniny/horniny/horniny_1.html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lamur.cz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solnejeskyne.php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http://www.</a:t>
            </a:r>
            <a:r>
              <a:rPr lang="cs-CZ" dirty="0" err="1" smtClean="0">
                <a:hlinkClick r:id="rId5"/>
              </a:rPr>
              <a:t>alpskasul.cz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frame</a:t>
            </a:r>
            <a:r>
              <a:rPr lang="cs-CZ" dirty="0" smtClean="0">
                <a:hlinkClick r:id="rId5"/>
              </a:rPr>
              <a:t>_zlato.</a:t>
            </a:r>
            <a:r>
              <a:rPr lang="cs-CZ" dirty="0" err="1" smtClean="0">
                <a:hlinkClick r:id="rId5"/>
              </a:rPr>
              <a:t>html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http://www.</a:t>
            </a:r>
            <a:r>
              <a:rPr lang="cs-CZ" dirty="0" err="1" smtClean="0">
                <a:hlinkClick r:id="rId6"/>
              </a:rPr>
              <a:t>mingeo.wz.cz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geostezka</a:t>
            </a:r>
            <a:r>
              <a:rPr lang="cs-CZ" dirty="0" smtClean="0">
                <a:hlinkClick r:id="rId6"/>
              </a:rPr>
              <a:t>/geoZajimavost003.htm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http://www.</a:t>
            </a:r>
            <a:r>
              <a:rPr lang="cs-CZ" dirty="0" err="1" smtClean="0">
                <a:hlinkClick r:id="rId7"/>
              </a:rPr>
              <a:t>ped.muni.cz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wbio</a:t>
            </a:r>
            <a:r>
              <a:rPr lang="cs-CZ" dirty="0" smtClean="0">
                <a:hlinkClick r:id="rId7"/>
              </a:rPr>
              <a:t>/studium/stud_mat/Mat-mat/Kameny/hematit.</a:t>
            </a:r>
            <a:r>
              <a:rPr lang="cs-CZ" dirty="0" err="1" smtClean="0">
                <a:hlinkClick r:id="rId7"/>
              </a:rPr>
              <a:t>jpg</a:t>
            </a:r>
            <a:endParaRPr lang="cs-CZ" dirty="0" smtClean="0"/>
          </a:p>
          <a:p>
            <a:r>
              <a:rPr lang="cs-CZ" dirty="0" smtClean="0">
                <a:hlinkClick r:id="rId8"/>
              </a:rPr>
              <a:t>http://www.</a:t>
            </a:r>
            <a:r>
              <a:rPr lang="cs-CZ" dirty="0" err="1" smtClean="0">
                <a:hlinkClick r:id="rId8"/>
              </a:rPr>
              <a:t>ped.muni.cz</a:t>
            </a:r>
            <a:r>
              <a:rPr lang="cs-CZ" dirty="0" smtClean="0">
                <a:hlinkClick r:id="rId8"/>
              </a:rPr>
              <a:t>/</a:t>
            </a:r>
            <a:r>
              <a:rPr lang="cs-CZ" dirty="0" err="1" smtClean="0">
                <a:hlinkClick r:id="rId8"/>
              </a:rPr>
              <a:t>wbio</a:t>
            </a:r>
            <a:r>
              <a:rPr lang="cs-CZ" dirty="0" smtClean="0">
                <a:hlinkClick r:id="rId8"/>
              </a:rPr>
              <a:t>/studium/stud_mat/Mat-mat/Kameny/limonit.</a:t>
            </a:r>
            <a:r>
              <a:rPr lang="cs-CZ" dirty="0" err="1" smtClean="0">
                <a:hlinkClick r:id="rId8"/>
              </a:rPr>
              <a:t>jpg</a:t>
            </a:r>
            <a:endParaRPr lang="cs-CZ" dirty="0" smtClean="0"/>
          </a:p>
          <a:p>
            <a:r>
              <a:rPr lang="cs-CZ" dirty="0" smtClean="0">
                <a:hlinkClick r:id="rId9"/>
              </a:rPr>
              <a:t>http://upload.wikimedia.org/wikipedia/commons/4/40/Bauxit_Mineral.jpg</a:t>
            </a:r>
            <a:endParaRPr lang="cs-CZ" dirty="0" smtClean="0"/>
          </a:p>
          <a:p>
            <a:r>
              <a:rPr lang="cs-CZ" dirty="0" smtClean="0">
                <a:hlinkClick r:id="rId10"/>
              </a:rPr>
              <a:t>http://www.dolomity.</a:t>
            </a:r>
            <a:r>
              <a:rPr lang="cs-CZ" dirty="0" err="1" smtClean="0">
                <a:hlinkClick r:id="rId10"/>
              </a:rPr>
              <a:t>cz</a:t>
            </a:r>
            <a:r>
              <a:rPr lang="cs-CZ" dirty="0" smtClean="0">
                <a:hlinkClick r:id="rId10"/>
              </a:rPr>
              <a:t>/_</a:t>
            </a:r>
            <a:r>
              <a:rPr lang="cs-CZ" dirty="0" err="1" smtClean="0">
                <a:hlinkClick r:id="rId10"/>
              </a:rPr>
              <a:t>gf</a:t>
            </a:r>
            <a:r>
              <a:rPr lang="cs-CZ" dirty="0" smtClean="0">
                <a:hlinkClick r:id="rId10"/>
              </a:rPr>
              <a:t>/fotky/GEOLOGIE/</a:t>
            </a:r>
            <a:r>
              <a:rPr lang="cs-CZ" dirty="0" err="1" smtClean="0">
                <a:hlinkClick r:id="rId10"/>
              </a:rPr>
              <a:t>DOLOMITY</a:t>
            </a:r>
            <a:r>
              <a:rPr lang="cs-CZ" dirty="0" smtClean="0">
                <a:hlinkClick r:id="rId10"/>
              </a:rPr>
              <a:t>.</a:t>
            </a:r>
            <a:r>
              <a:rPr lang="cs-CZ" dirty="0" err="1" smtClean="0">
                <a:hlinkClick r:id="rId10"/>
              </a:rPr>
              <a:t>CZ.jpg</a:t>
            </a:r>
            <a:endParaRPr lang="cs-CZ" dirty="0" smtClean="0"/>
          </a:p>
          <a:p>
            <a:r>
              <a:rPr lang="cs-CZ" dirty="0" smtClean="0">
                <a:hlinkClick r:id="rId11"/>
              </a:rPr>
              <a:t>http://www.</a:t>
            </a:r>
            <a:r>
              <a:rPr lang="cs-CZ" dirty="0" err="1" smtClean="0">
                <a:hlinkClick r:id="rId11"/>
              </a:rPr>
              <a:t>punkevni</a:t>
            </a:r>
            <a:r>
              <a:rPr lang="cs-CZ" dirty="0" smtClean="0">
                <a:hlinkClick r:id="rId11"/>
              </a:rPr>
              <a:t>-</a:t>
            </a:r>
            <a:r>
              <a:rPr lang="cs-CZ" dirty="0" err="1" smtClean="0">
                <a:hlinkClick r:id="rId11"/>
              </a:rPr>
              <a:t>jeskyne.cz</a:t>
            </a:r>
            <a:r>
              <a:rPr lang="cs-CZ" dirty="0" smtClean="0">
                <a:hlinkClick r:id="rId11"/>
              </a:rPr>
              <a:t>/i/_krapniky1.jpg</a:t>
            </a:r>
            <a:endParaRPr lang="cs-CZ" dirty="0" smtClean="0"/>
          </a:p>
          <a:p>
            <a:r>
              <a:rPr lang="cs-CZ" dirty="0" smtClean="0">
                <a:hlinkClick r:id="rId12"/>
              </a:rPr>
              <a:t>http://www.geology.</a:t>
            </a:r>
            <a:r>
              <a:rPr lang="cs-CZ" dirty="0" err="1" smtClean="0">
                <a:hlinkClick r:id="rId12"/>
              </a:rPr>
              <a:t>cz</a:t>
            </a:r>
            <a:r>
              <a:rPr lang="cs-CZ" dirty="0" smtClean="0">
                <a:hlinkClick r:id="rId12"/>
              </a:rPr>
              <a:t>/aplikace/fotoarchiv/</a:t>
            </a:r>
            <a:r>
              <a:rPr lang="cs-CZ" dirty="0" err="1" smtClean="0">
                <a:hlinkClick r:id="rId12"/>
              </a:rPr>
              <a:t>sobr.php</a:t>
            </a:r>
            <a:r>
              <a:rPr lang="cs-CZ" dirty="0" smtClean="0">
                <a:hlinkClick r:id="rId12"/>
              </a:rPr>
              <a:t>?r=700&amp;id=17389</a:t>
            </a:r>
            <a:endParaRPr lang="cs-CZ" dirty="0" smtClean="0"/>
          </a:p>
          <a:p>
            <a:r>
              <a:rPr lang="cs-CZ" dirty="0" smtClean="0">
                <a:hlinkClick r:id="rId13"/>
              </a:rPr>
              <a:t>http://geologie.</a:t>
            </a:r>
            <a:r>
              <a:rPr lang="cs-CZ" dirty="0" err="1" smtClean="0">
                <a:hlinkClick r:id="rId13"/>
              </a:rPr>
              <a:t>vsb.cz</a:t>
            </a:r>
            <a:r>
              <a:rPr lang="cs-CZ" dirty="0" smtClean="0">
                <a:hlinkClick r:id="rId13"/>
              </a:rPr>
              <a:t>/</a:t>
            </a:r>
            <a:r>
              <a:rPr lang="cs-CZ" dirty="0" err="1" smtClean="0">
                <a:hlinkClick r:id="rId13"/>
              </a:rPr>
              <a:t>praktikageologie</a:t>
            </a:r>
            <a:r>
              <a:rPr lang="cs-CZ" smtClean="0">
                <a:hlinkClick r:id="rId13"/>
              </a:rPr>
              <a:t>/KAPITOLY/3_SEDIMENTY/3_BACK/3_BACK_JPG/BACK_3_2_17_PAZOUREK_RUDICE_1465.jpg</a:t>
            </a:r>
            <a:endParaRPr lang="cs-CZ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Chemické usazeniny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C</a:t>
            </a:r>
            <a:r>
              <a:rPr lang="cs-CZ" dirty="0" err="1" smtClean="0"/>
              <a:t>hemogenní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Vysrážením a krystalizací minerálů rozpuštěných ve vodě</a:t>
            </a:r>
          </a:p>
          <a:p>
            <a:pPr lvl="1"/>
            <a:r>
              <a:rPr lang="cs-CZ" dirty="0" smtClean="0"/>
              <a:t>A)	Vyloučí se krystaly        B) Usadí se sraženiny</a:t>
            </a:r>
          </a:p>
          <a:p>
            <a:r>
              <a:rPr lang="cs-CZ" dirty="0" smtClean="0"/>
              <a:t>Podle chemického složení rozděleny do skupin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Travertin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Podobný vápenci</a:t>
            </a:r>
          </a:p>
          <a:p>
            <a:r>
              <a:rPr lang="cs-CZ" dirty="0" smtClean="0"/>
              <a:t>Obsahuje kalcit</a:t>
            </a:r>
          </a:p>
          <a:p>
            <a:r>
              <a:rPr lang="cs-CZ" dirty="0" smtClean="0"/>
              <a:t>Je pórovitý </a:t>
            </a:r>
          </a:p>
          <a:p>
            <a:r>
              <a:rPr lang="cs-CZ" dirty="0" smtClean="0"/>
              <a:t>Vysrážení z chladných minerálních pramenů</a:t>
            </a:r>
          </a:p>
          <a:p>
            <a:r>
              <a:rPr lang="cs-CZ" dirty="0" smtClean="0"/>
              <a:t>Bílý až okrový</a:t>
            </a:r>
          </a:p>
          <a:p>
            <a:r>
              <a:rPr lang="cs-CZ" dirty="0" smtClean="0"/>
              <a:t>Použití : obkladový kámen</a:t>
            </a:r>
          </a:p>
          <a:p>
            <a:r>
              <a:rPr lang="cs-CZ" dirty="0" smtClean="0"/>
              <a:t>Výskyt : okolí Přerova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Travertin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Travertin – pórovitý vápenec</a:t>
            </a:r>
            <a:endParaRPr lang="cs-CZ" dirty="0"/>
          </a:p>
        </p:txBody>
      </p:sp>
      <p:pic>
        <p:nvPicPr>
          <p:cNvPr id="1026" name="Picture 2" descr="http://departments.fsv.cvut.cz/k135/wwwold/webkurzy/horniny/horniny.data/components/traver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9062" y="2204864"/>
            <a:ext cx="5117153" cy="4310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Sintr – </a:t>
            </a:r>
            <a:r>
              <a:rPr lang="cs-CZ" dirty="0" err="1" smtClean="0"/>
              <a:t>chemogenní</a:t>
            </a:r>
            <a:r>
              <a:rPr lang="cs-CZ" dirty="0" smtClean="0"/>
              <a:t> vápenec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169368"/>
            <a:ext cx="7772400" cy="4572000"/>
          </a:xfrm>
        </p:spPr>
        <p:txBody>
          <a:bodyPr/>
          <a:lstStyle/>
          <a:p>
            <a:r>
              <a:rPr lang="cs-CZ" dirty="0" smtClean="0"/>
              <a:t>Materiál krápníků</a:t>
            </a:r>
          </a:p>
          <a:p>
            <a:r>
              <a:rPr lang="cs-CZ" dirty="0" smtClean="0"/>
              <a:t>Rozpuštěním organogenního vápence a opětným vysrážením</a:t>
            </a:r>
          </a:p>
          <a:p>
            <a:endParaRPr lang="cs-CZ" dirty="0"/>
          </a:p>
        </p:txBody>
      </p:sp>
      <p:pic>
        <p:nvPicPr>
          <p:cNvPr id="18434" name="Picture 2" descr="http://departments.fsv.cvut.cz/k135/wwwold/webkurzy/horniny/horniny.data/components/sin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2960" y="3356992"/>
            <a:ext cx="5003376" cy="3333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Podstata krasových jevů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Voda proudící puklinami rozkládá horniny obsahující uhličitan vápenatý             vzniká</a:t>
            </a:r>
          </a:p>
          <a:p>
            <a:pPr>
              <a:buNone/>
            </a:pPr>
            <a:r>
              <a:rPr lang="cs-CZ" dirty="0" err="1" smtClean="0"/>
              <a:t>hydrogenuhličitan</a:t>
            </a:r>
            <a:r>
              <a:rPr lang="cs-CZ" dirty="0" smtClean="0"/>
              <a:t> vápenatý. Ten na povrchu nebo v podzemí opět přechází z roztoku v nerozpustný uhličitan vápenatý. Tak vznikají krápníky a povlaky v krasových jeskyních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27584" y="2276872"/>
            <a:ext cx="67687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/>
              <a:t> </a:t>
            </a:r>
          </a:p>
          <a:p>
            <a:endParaRPr lang="cs-CZ" sz="3200" dirty="0" smtClean="0"/>
          </a:p>
          <a:p>
            <a:endParaRPr lang="cs-CZ" sz="3200" dirty="0" smtClean="0"/>
          </a:p>
          <a:p>
            <a:endParaRPr lang="cs-CZ" sz="3200" dirty="0" smtClean="0"/>
          </a:p>
          <a:p>
            <a:endParaRPr lang="cs-CZ" sz="3200" dirty="0" smtClean="0"/>
          </a:p>
          <a:p>
            <a:pPr>
              <a:buFontTx/>
              <a:buChar char="-"/>
            </a:pPr>
            <a:r>
              <a:rPr lang="cs-CZ" sz="3200" dirty="0" smtClean="0"/>
              <a:t>CaCO</a:t>
            </a:r>
            <a:r>
              <a:rPr lang="cs-CZ" sz="3200" baseline="-25000" dirty="0" smtClean="0"/>
              <a:t>3</a:t>
            </a:r>
            <a:r>
              <a:rPr lang="cs-CZ" sz="3200" dirty="0" smtClean="0"/>
              <a:t> + CO</a:t>
            </a:r>
            <a:r>
              <a:rPr lang="cs-CZ" sz="3200" baseline="-25000" dirty="0" smtClean="0"/>
              <a:t>2</a:t>
            </a:r>
            <a:r>
              <a:rPr lang="cs-CZ" sz="3200" dirty="0" smtClean="0"/>
              <a:t> + H</a:t>
            </a:r>
            <a:r>
              <a:rPr lang="cs-CZ" sz="3200" baseline="-25000" dirty="0" smtClean="0"/>
              <a:t>2</a:t>
            </a:r>
            <a:r>
              <a:rPr lang="cs-CZ" sz="3200" dirty="0" smtClean="0"/>
              <a:t>O       Ca(HCO</a:t>
            </a:r>
            <a:r>
              <a:rPr lang="cs-CZ" sz="3200" baseline="-25000" dirty="0" smtClean="0"/>
              <a:t>3</a:t>
            </a:r>
            <a:r>
              <a:rPr lang="cs-CZ" sz="3200" dirty="0" smtClean="0"/>
              <a:t>)</a:t>
            </a:r>
            <a:r>
              <a:rPr lang="cs-CZ" sz="3200" baseline="-25000" dirty="0" smtClean="0"/>
              <a:t>2</a:t>
            </a:r>
            <a:r>
              <a:rPr lang="cs-CZ" sz="3200" dirty="0" smtClean="0"/>
              <a:t>                        </a:t>
            </a:r>
          </a:p>
          <a:p>
            <a:pPr>
              <a:buFontTx/>
              <a:buChar char="-"/>
            </a:pPr>
            <a:endParaRPr lang="cs-CZ" sz="3200" dirty="0" smtClean="0"/>
          </a:p>
          <a:p>
            <a:pPr>
              <a:buFontTx/>
              <a:buChar char="-"/>
            </a:pPr>
            <a:endParaRPr lang="cs-CZ" sz="3200" dirty="0" smtClean="0"/>
          </a:p>
          <a:p>
            <a:pPr>
              <a:buFontTx/>
              <a:buChar char="-"/>
            </a:pPr>
            <a:endParaRPr lang="cs-CZ" sz="3200" dirty="0" smtClean="0"/>
          </a:p>
          <a:p>
            <a:pPr>
              <a:buFontTx/>
              <a:buChar char="-"/>
            </a:pPr>
            <a:endParaRPr lang="cs-CZ" sz="3200" dirty="0" smtClean="0"/>
          </a:p>
          <a:p>
            <a:pPr>
              <a:buFontTx/>
              <a:buChar char="-"/>
            </a:pPr>
            <a:endParaRPr lang="cs-CZ" sz="3200" dirty="0" smtClean="0"/>
          </a:p>
          <a:p>
            <a:pPr>
              <a:buFontTx/>
              <a:buChar char="-"/>
            </a:pPr>
            <a:endParaRPr lang="cs-CZ" sz="3200" dirty="0"/>
          </a:p>
        </p:txBody>
      </p:sp>
      <p:cxnSp>
        <p:nvCxnSpPr>
          <p:cNvPr id="6" name="Přímá spojovací šipka 5"/>
          <p:cNvCxnSpPr/>
          <p:nvPr/>
        </p:nvCxnSpPr>
        <p:spPr>
          <a:xfrm>
            <a:off x="4499992" y="5013176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Šipka doprava 6"/>
          <p:cNvSpPr/>
          <p:nvPr/>
        </p:nvSpPr>
        <p:spPr>
          <a:xfrm>
            <a:off x="5364088" y="2204864"/>
            <a:ext cx="93610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KRÁPNÍKŮ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Stalaktit</a:t>
            </a:r>
          </a:p>
          <a:p>
            <a:endParaRPr lang="cs-CZ" dirty="0" smtClean="0"/>
          </a:p>
          <a:p>
            <a:r>
              <a:rPr lang="cs-CZ" dirty="0" smtClean="0"/>
              <a:t>Stalagmit</a:t>
            </a:r>
          </a:p>
          <a:p>
            <a:endParaRPr lang="cs-CZ" dirty="0" smtClean="0"/>
          </a:p>
          <a:p>
            <a:r>
              <a:rPr lang="cs-CZ" dirty="0" smtClean="0"/>
              <a:t>stalagnát</a:t>
            </a:r>
            <a:endParaRPr lang="cs-CZ" dirty="0"/>
          </a:p>
        </p:txBody>
      </p:sp>
      <p:sp>
        <p:nvSpPr>
          <p:cNvPr id="1026" name="AutoShape 2" descr="data:image/jpeg;base64,/9j/4AAQSkZJRgABAQAAAQABAAD/2wCEAAkGBhISEBQSEBQRFBAQEBAPEBAVEBASEBIPFBIXFRQQEhYXHCYfGBwjGhQUHzAgJScrLC4sFh49NTEqOCYtLykBCQoKBQUFDQUFDSkYEhgpKSkpKSkpKSkpKSkpKSkpKSkpKSkpKSkpKSkpKSkpKSkpKSkpKSkpKSkpKSkpKSkpKf/AABEIAMEBBQMBIgACEQEDEQH/xAAbAAEBAQADAQEAAAAAAAAAAAAABQQBAgMGB//EAEQQAAICAQIDBAYHBAgFBQAAAAECAAMRBBIhMUEFExRRBiJTYZTUIzIzQmJxgTSRobQWJFJ0goSSsnODoqOzFURjZHL/xAAUAQEAAAAAAAAAAAAAAAAAAAAA/8QAFBEBAAAAAAAAAAAAAAAAAAAAAP/aAAwDAQACEQMRAD8A/cYiICIiAiIgIiICIiAiIgZ9Zr66l3Wula5A3O6ouT0yTzmVfSLTEMe+qAW1qGJsRfplzmviefCO2+zWuVdhUOjblYvchXKlSVatgQePLiDI2v8ARO6yt6+9TDjVJuItU4vAy7CthnBB9TO05HIgQLlXbdJwC6qz2W1Irsqu71WtUwUE5PrKeXmJnf0p0ypUzOqnUVi2lGZEdlNZs+8QBwB4kgZ6yfZ6KWbwRYm3vxeR9KCMa59VjCsA/BwuWztIJA4kTOfQmwadaUtU/RbLGdWJ3HRvpiVwfq4ZWC9MH+1wD6bRdpVXb+6dWNVjU2AHitinDKZpmLszRtX3gYqQ91lqYzkK53bWz5HPKbYCIiAiIgIiICIiAiIgIiICIiAiIgIiICIiAiIgIiICIiAmLQ642s5UDuVOxH45d1ZhYR+EEAA9cHpgnw7RtNreHQkZAN7g42VE/UBHEM43AEchk8wuaVaBQAAAAAAAMAAcgB0gdoiICIiAiIgIiICIiAiIgIiICIiAiIgIiICIiAmHV06ktmqylUwOD6eyxs9TuW5R/CbogSvD632+l+Du+Zjw+t9vpfg7vmZViBA0dusd7l73SjubRVnwlx3Zprsz+08PtMfpNXh9b7fS/B3fMxauNdURkb9Nqd+CQG2W6fYWHIkb3wTxG445mVYErw+t9vpfg7vmZi0ur1TV2WPfpEWqy9GJ0l2AtLspcnxPDguZ9FPltRp9un7UVdxy2oKqWZsF9FXYwQEnALuxwOrGBU8PrPb6X4O75mZtfbrK1H0umZ3YV1oNJcCzn/M8AACxPHAUnpLLXqELllCAFixIChee4nljHHMw9nVtY3iLAQzLtqrIINVWSQSDxDsNpbljCr90khl0XZWrrB+n0xZmL2OdHdlnPM/tPLkAOgAHSaPDa322l+Du+ZlWIErw+t9vpfg7vmZm7Qt1lShzbpigYCxvCXDu0PA2n+scQDgnlhcnpg3p1dARgjIPAg8iPIwJgo1nttN8Hd8zHh9b7fS/B3fMzyp0/h76q6cLRd3pNW3grqoO6s/dB6ry6jHHNqBK8Prfb6X4O75mPD632+l+Du+Zm3X6vuqnsIJFdb2EDmQqliB+6YauzrrFBvvcZAOykClASOPrcXbHEDiB5jPIPO9tUmN1+mG51rX+pXnLsQABjUeZ/QZJ4Az18PrPb6X4O75me2m7EpRg+3daOV1hNlvLHBmyQOfAYHEzfAleH1vt9L8Hd8zKGnVwo7wqzY9ZlUopPuUsxH7zPWICIiAiIgIiICIiAiIgIiICIiAiIgSu0Dt1Ons6HvtMfId4q2Bs+e6hVx+OVAZM9Ivsk/vWg/naZTWByZH7D9bSi0/X1K+JfzDWIDsz12rtQe5BLEl+jn2H/O1X8zZAj6DtHTtp9KrXIVqo072UVg2uXWtDWXFeSqqRniOJ2/rXHbLH7LT6h/xMq0LnyItKty6hSOPPninXWFGFAAHIAYA/ITtAzaK6xgTai1nPqqLN524+9hQAc54An85piICIiBL1/wC1ab/Mf+OVJK1fHWadfKvVW59w7pMf90H9JVgZ+0NJ3tVlZOBZW9ZPMgOpXP8AGeXY+s72hHICsVAdQc7bF9V0/Rgw/SbZL7H4WapR9VdTlR0Beiqxsfm7sfzJ84FSIiAiIgIiICIiAiIgIiICIiAiIgIiICIiBL9Ivsk/vWg/naZTWTPSL7JP71oP52mUxAEyR6OWLi5UIauvVXBHDbge823MAfJXtdOH9id+3H393pweN7gWAH1vDr61pIHHa20V56G0fkaVVQUAKAFAAAHIAcgPdA7xEQEREBERAldpepqKLembNK3kou2Mr/66a0x/8nulQSb6R/YD/j6T+aqlIQOZJ7EfdZqnH1W1RVTgjJqpqpfGfJ63XP4TKOp1CopdyFRQWZicAAcyTMPozUV0enDBg3h6Swbdv3lAX3buOdxOc8cwKcREBERAREQERODAZjM+X9IbVS0sXDPtBroNtlN+f/qY9W1ifukHjgFgMATW9I7awyi8O6ajVcH7kbiuqsQUDAJbCKp2qMgOuWUEGB91mMz4ir0gtrNSK25h3ampyu+0OeLAcbG5gbhtUFSCWI2z1q7cue0VperAilnZaU3Vs1WseynjkDDaesesCRxByTkB9lmMz4q/ty7uwtlgBtXT2959HQFNle81BmyAuQABh3K7hhuYq+h/aD3LY9tm52al+69UCkWaaqzYoxuAyzY3ceH5wPoYiICIiAiIgTvSCpm07FQWatqr1UDJY02rcEA6k93jHv6TbTaGUMpDKwDKwIIZSMhgeoInpIlehrq1yd0oQWabUs4XgGYW0YJHLhub95gd2r29oAjb9PpHDEr6w8Pcm0BvI+JfI/CssSVZw1y5+9pLO79222vvfyzvp/Pb7hKsBERAREQERECX6RDNSDo2q0YOMcvEVnHH8pTHKTfSJT3BdRnuXq1BXOCy0uLGVfeQpx0zjJHOb++GzdzXbuyOq4zkfpAldrOLbqdOACNy6m8E/VqqbNfDH3rQmM9EfylmSvRyk9yLX426n+sWHLEDeAUrXJOAqbV4YHAnGSZVgImbVawIVUAtY5wqLjdgEbnOeSjIyT5gcSQDoEDmJxmYNR27QrFN4awHBrrDW2jjg7krBYDPDJGMkecChElDtK5/stO+Oj3OtKn/AAje4680HTnznpTRqSwNllaqDk111kk/hNjk5HTIVScdIFGIiAjERA6ugIweR4EdCPIzPo+zkqBCAjJBJLO7HHIbmJOB0HIdJqiAiIgIiICIiAiIgJM7Q0FrXJbTYiMldtZD0taGFjVtkbbEwQax585TiBJo0d51C23GnFdN1QWsWZJseptxLcsdz/1e6VoiAiIgIiICIiB1sUEEEAg8CDxBB5gyX6PZbQafJOW0lGWPE5NK5J8569v3MunfYSrvspVxjNbWutQtGeZUvux12zZp9OqIqIMKiqijoFUYA/cBAx+jr50tOeBWpK2HVbKxsdD7wysD7wZ69p9ppSoLEbnYV1JuVTZYQSEBPDkCc9ADM/YH1bR0Gr1OB5ZsJ4fqSf1lG6kMCrAFTwKkAqR5EHnAmUV2IhdQl19reu5s2VhRuIQNtYhF4qAFJJOSMljOwo1Tn17a6l8qq97/AOuzhj/B0HHpOzejmnzla1rY83qLUOR5FqipI5cM44DynX/0Z1+y1F6+5zXcpPv7xS36BhAf0eqb7Y2XHr3tjMh/OoYrHTgFGcccmb6NMiKFRVVQAAqqFUAeQHCeiicwAEREBERAREQEREBERAREQEREBERARE89RqFRWd2VURS7uxAVVAyWYnkB5wPSJIftS9smjT7kC5DXWNp2c/2VrNbMOXNwvTGRxm/Q6sW1Jav1ba0sXzw6hh/AwNEREBERAREQMvaWh76spuK5ZGDAKSrI6upwwIPFRwnXsnWG2lXYAMdyuBnbvVirbc8cZU4zxxibDJfo1+zKehe5gehU3OQw8wQQQffA6dl293dfS/qlrmupyVzbW6IzsnHjtsNgI5gbc8wTXmHtjRmylgn2qjvKTnG25fWQ5/MAHpgkHIJE9ez9aLUDgEcXVlOMq6OUdDjgcMrDIyDjhmBpiIgIiICIiAiIgIiICIiAiIgIiICIiAiIgcEyLptMNRqDc4ZqqzWdKS7d2WAbdciBsH6ww7DPDK8ME+vb9SudOjgMj6lVdGAZGHdWHDKeBGQDx6geUqgQGJM9GP2LTjqunpRh1DpWFZT5EMCCOhBlQyT2BaALqzkOmp1DMpBB22WtYjDzUqwwRw5jmCAFaIEQEREBESZ21qjhaaywtvO0Fc5rryO8uOOQUHgf7TKOsDx1mou1CMunCLU4NZ1DWMr4PqvZSgU7sAnBJAJHUYJrU1hVCqAFUBVA5BQMAD9JxRSqKqoAqqoVVHABQMAD9J6QEldgkA6hAeFeruAGckFwtzA/4rWP5EdMSrJ2r7LJfvKXNVvJuG6qwYwBamRuxgesCrcMbscIFGJj7P1/eblZSllTBLFyCuSoYMjDmpByM4PmBNkBERAREQEREBERAREQEREBERAREQEy9o63uk3Y3EslaLnGXdgignoMsMnyzwPKapK7ffPcIAS1mroxjHAVt3zMcnkFqb9cecDqui1FliNeaVSphYiVixmNm1lyztgBcOfVC5yPrdJWE5EQEkekdKik3AAXU4NdmBvX1hkA+Rycjkc8ZXkz0m/ZLf8A8j/cIFLM8tTra61LWOiKMZZ2VFGTgZJ98m9pUizVVVuWNZ0+pdqw7qrlbNOBvCkbhh2GDkHcciddHptNXcEFFdV2W7ptlYNi44tU44ngTleBHljBIaavSDTuwWt+8LEAd2r2jj94sgIC/iJwPOUZxtnMBJejGdXeTxKV6etfcp3u2PIkkZ89q+UqSX2X61+psH1C9dQPm1aYfHuBbH5qfzIVIiICIiBJ06Aa+44ANml0pBxjcUs1AY+/Aesf4llaS7uGuq/HpdQD7tltBH+8/ulSAiIgIiICIiAiIgIiICIiAiIgcESZ4bWe203wl3zEqRAl+H1nttN8Hd8zM7dlao2i036csqFEHhLdq7iCzAeI5naoyeQHDGTm5ECX4fWe203wd3zMeH1nttN8Hd8zKkQJfh9Z7bTfB3fMzw13Zertratr9OFcYJGktzzzwzqPdLcQPmrqNX4yr6bT7vDarB8JbjHeabIx4j8uvQ8+mzU9m6mxStlmlZTjgdHaRkHII/rPAggEHmCJss0bHUpbw2pTfWRk7t1j0sMDHLFbfw/TbA+bKa2hQDdVZUOBfwmosuTjw3AX7nUAgbuLcMndksNlHinUMmo0jKw3Ky6WxlYeYI1OCJYxJt3ZrKxs07bGY7nrbJpsPmRzrbn66+eWD4AgdfD6z22m+Du+ZmfQ9k6qpSq36chrLbSTpLSS1ljWN/7jzYge4CUNF2iLMqQyWqAXqcAOAeTAgkMv4lJHTmCBrBgTPD6z22m+Du+Zjw+s9tpvg7vmZUiBL8PrPbab4O75mPD6z22m+Du+ZlSIECzs3WHUV2d9psJVemfC28C71EDHiOP2Z454Y654a/D6z22m+Du+ZlSIEvw+s9tpvg7vmY8NrPbab4O75mVIgdUBwM4JxxIGAT1wMnH752iICIiAiIgIiICIiAiIgIiICIiAiIgIiICIiAiIgZdb2cloG4EMuSlikrYhPMow4jOACORHAgjhMg1708NTt7vOBqRhU9wuU/ZnJxnJU+akhZVnDLmBh7X7VFFYcjILBcllrrXIJ3WO3BBwxk8yyjrJTelpXvN1WAtq11fS15sBortPLOW+kwFXdnpwBMu6vRrYu1i4GQQUssrYEeTIQep6yf8A0U03RHXIC+pdegCCtK9g2uMKVqrBUcDsXOSMwMP9MQE3MuQz2FQCobuQRhgpJLsAcnHAdSBie93pVhgBTYwsz3LbqgHxfVRxBbK+tcp4/dB68Jof0W0xGNjAY2kLdegZQSQr7XG4AliAc43HHMzx0vouotNljb8E90g7xFQG1Lc7TYVzvqrPqhRwPDjA8qfSZnsrVK8iy/ubMso7vFNjsRgnfxrYdOA98+gUyevYNIIIUgrb3wIssH0mGXJw3EYdhtPDjylACBzERAREQEREBERAREQEREBERAREQEREBERAREQEREBERAREQEREBERAREQEREBERAREQEREBERAREQERED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data:image/jpeg;base64,/9j/4AAQSkZJRgABAQAAAQABAAD/2wCEAAkGBhIRERUTExQWFRQWGCAaGBcYGB8fIBgcGx4fHCEeHBsaHyYeHxwjHhweIjEgJCkpLCwsGCAxNTAqNSYrLCkBCQoKDgwOGg8PGikkHyQsLCwsLCwsLCwsLCwsLCwsLCwpLCwsLCksLCwqLCwpLCwsLCwsLCwsLCwsLCwsLCwsLP/AABEIALIAoAMBIgACEQEDEQH/xAAcAAACAgMBAQAAAAAAAAAAAAAFBgMEAAIHAQj/xABDEAACAQIEBAQDBQUGBAcBAAABAhEDIQAEEjEFIkFRBhNhcTKBkQdCobHBFCNScvAkYoKSstEVM+HxQ1NjZHSTohb/xAAYAQADAQEAAAAAAAAAAAAAAAABAgMEAP/EACcRAAICAgIBAwQDAQAAAAAAAAABAhEDIRIxIkFRYRMyQnEEM1Ij/9oADAMBAAIRAxEAPwDn+YqsjVJqPIYlVkib7CTBxFRpV20keYgkAu7tBm8xPztirxOq1GufMpD4iVk/dLEzA7g9cGcoTmamoOioigqkRuYtJu0Cfc4g7RVUa8M4ixaodTGnRp/ER8bD3O56T2xTXjU1E5qijVAaZBBNyRME32iBEYIZnhr0ss4CnQxPMTAJmJJ6n8BtihkMlTywWrXaTqBposGCLy52AFjpiT6Y4Ib47FFqI84B1pw4OoanJYyYkfoMAchVaVZq7MpkGGMCPc3+QxJxzJuR571EebapmTv8O/X2wHy662RJiTAttO+AtrsI3Lkg4rmnXdgKWqJIKwwPttPWbYv5nKmgFUEsjCeYgswgDeepkyO4wP8ADw0irTAIR6NQLO4ZUk+pn9MEc1wxK4o+WWOjUFAuCO5MWuJvid03Y9WtA3PRTp6Vqs5BlWEyQwm97wR1xfydNqzSrg6lWIMc5t8O1yNvXGtTILRVKbRrUMYJi5M6Qeqxt74n8PZM6qdPSpJNPmFiRrEwJ3AJxB5bfiyn067FvjOSr0xJaoACVkMwEgTvNzfb0xHks44ZDqdgqNNyZLKRcSZixBx0P7V+GpSo0FSwLkR1O9yepvc73GOXViwMAMNULeRb5b7Yticqpk58XtHnEOJ5gQDUaCPYx/XXECcSqtANR+06jaJ3v674izE9STG3oPn0xFq2IsYvFsakQL1fiT3HmPM25mFhYRfrvjfJ8UfmOtzCmBqJmCO57TfAlqn/AHxPla3I4BgxcxcjY/pjq0cTjiNUQ2uoQZEam/3wweG8/UqIUmWTmLMZJWYNye5wqK5XlI6/S2GzwbzUM1UawRVAtMfG0D8MSz/1sbF96Aec4hWFUSzgWtqYAjfvtg3xyi1OplXSpUKVDBEmJVxIsYNm+kYXM7nPMafQADsBYDDNm87rpUV0gAVkZQJ5ObS2km+lrGOkYKtcQutlDxhxKkxWmpDaBcqI5iTqmfvAQv8AhB64G/8A9G4PIAtkAtOnRtE7T1x7xLh582o2gldZv03J3xVpcN1GNp2uPzw/iI7Dy+MBVBFRFSYkLq0E9SUBgGOo7DF2rlEzKLV1AIoUMgkyVA1GehMDcjqcB+J+H1pLT0kkuCbXgAhQZFrtI+WKlXN1qBNJKjKoaTGxaIO2/bCyV9DLXYey3AatbW7UmKqZ0gj4SCQQJ2GPMjw+nlq6s7K7qLKRZZ6Hu+mTGwx54X8V1adXSxQBw0sep0QJvAiOmL48NNpTNRppFwpYyRqMSQZBi82kYmuV0yjqrMqcaPmppXSIZQBuWdSoN7gAnbsMdEXLpSApNGpQxJCwOdSwAB7LuPXHNPEXB/2PNU1FUVCxUzBGgEiAZm3WcdAz+ZKqrAAqa40mbkHUJjoNOx9MJmd6GgvUXuI5hauqmGSAwMMI1GNO/TTAaPXpgr4b4avmBqh0sKqhRqjeDKi8CAPxxF4ZpUmr1a7AFFpl1UiQz6gCexAt7zgcKhpv5kXauGBJ+LU6Wg7WUxHbEIQXGKQ8pbY3/anlteXWIBFSACPiloPz/PHL+GcMeopOkMNckA7QbHuFGxjHXfH+WOmiS2hRmw09SAZIgAGbbemOcuNLMaYAkOCQTIAMah1iDseuK72IqpAfNeHC5OgsSnxASd7i/Y9+wwL4jwooJcbKJ9GIECe3+2OqcYKU/MhR8K6oEBrnT7SoA9pwC8U8GDU6zBij6AViQH8pOYFTaDqEN6YpCduhZR1Zy2rTg6ZxLSc0yHjr1uCIuI+eD+f8EVaCU6hZWVxJG0cuuPoD9MQ5jgzVMtSrCNMQRq+9Omw3vIxosjRQ41l1UqyCxAO/tb5YZvAhC0qhaQjAyQQLNC/hgbx/h7DkAJ0iwIvET+hvgj4TX+yva8skwCBs0RveYnGbK7xF8arILfHcsErsASyzY2vf0wSyVRjUQMZWRHW0iLdBMYq+IKY84aTIbSwMRuL4lyhWaLAX1BZFtnxbHuKIz1Jm+cSoKmtZULUaDeJknpaYwa4hljmB5lMeXa8THMLCO50keuIK2QLFpBYFidKmIvF9StvPSN8W+F1GdBcKFbSUnTYHt0Mn64AxplGqF9Ovn8pwV0AFgizttv2/hwO4Z4Zaq1SVYimLiLz6jc3I6dcNTZdV8svqpt8AIEkGoNwSQRuCd7jBvJZB3LUUY63HMWFpkXZh3i+xMW3wEwtHKcv4XrtSaqFOhW0Mf4WiYIN/ptghlfE706Jy1UGpQVpUTeme09j2OGTxFqc1SsmhScqxF9ZAGp4ExqdmsdrDpgDmOHBEE84dgTBspMb2kgdvXDMVDTwnOZTNaq1U6lUKJJ0lSBItuzTPpbF3jOYZqiKi/u6LDmJEFm5NFuhOm3vhF4llApKinBktq7gxAHpE/XBfw3xTzQadbWYqCsCpghhpAMCxJuZPb1xnlDl0XUq7GMVdGmny81LaQAEAMjeJYsDB9MUs1lk83LAt+8QtoSJ1aYAJMwLgkYpcarKSVRrQVJYGbCSpi33rEYrftS0ytVtWqG8u0AiBIkWETMx1xSldk/gfvtdqs2UVV5Zr6T06TM/rhD4Nw2tWWllxyuwANSYCUg0sb/egxHWMdG8YUf2jLgAatdUdJOlqStYf9MKHBfC9Rc6HBmmgAgGwk2gT0M4i51dlIx0E+K5wNmM1T+7TFAz2guoH+WPpgZ9oNZlymWffWD6WqUhMelp+WPOPatHEmQS75ilSWP7oDfqcW/tMpBuHZJ9gESPnTFvpgpfl+gP/ACgB4q4l/ZqECdeu3tSRZ+rHC7w7iWuk1DTBCjc7w28G03EH0xarV1NDJ67qHqz7SmBWRrItVibAkR7Ti+NXAjN+QVbjj0gsnUypALXhlbltEgkRjzwsyigwnmLHpsSEI9phhO2IuJCSGnVBkjoR2PcwN+lsEuF01GWzA0JCaSX+8SSdM3+GBtsIGJ5X/wA2imJeaYs8WpgZgx3Bt6x2tjTh4Iqqv99W9uYA/hjSuxaqSZJHr29flixw1uZP4vMXn7iRygfrjRDUURybkMvFeIul0XoZZgIEWnfp0xd1O9JK1UKFhUUos3M85KjUZkjexGE0wtao12OtrdBzH64d/DFcUqbUqrDymIYCJKmxn69IxGbaei0VaKmSzoasgbUwWoGFv4RKyN+hg94nDhnOPhsuabJpNy7I4UmQQJK+467gnC94i4SKJatTgKRBGiRuNvTYna+K71apprby2AkBkIBkA+og3sffAXugdaYMWuadOoCupNVhMred2F+gvY43qCjTqcpZQNIYHnBJWTsJsbX7+mLHCnSoylkMqYYAxvBiwgi2+xHbHueoUydUgO7GZiGmSRG8ybGeuGsB5UyIzFUeUBoWleDIWJJMb2HTuRi3QyS5Oj+0ayHcaVp7NzCTqm8qIEWuTibgZSgqVJLg1ERhsCkaiCZgwbn0GK3D+PNUq68wi1AXsbka2iFg2mx26HHNa0cuy34oNJKLUwzGrCkMBBLkTqIHQhSoHZcD0zyZimqtTl1CLrA0gFiQT22+sDEHjFGo5vy1UaVp0iwjYlHtbpzm2JvC2cBamhOoE1VcaYjTTpsCAOgM/XC0+I1qxo43xTRlqLhwAK1BgxOw/ZQDt3Mj64s+H+PK9c7D9xLgdSgLE/Pe2Od/8aFTLVKLGWp5hApi2hUqIPnt9cEeEZ2nScszQvkPTHoXUw3XcwPTHSXocnZf4xxpaIrOjeYMwVqUrbuyOjNHTSPxAw1eLckKvDcuv3UVRtf/AJAIxyjN5qoUoU0YDyw0HuSxM/kMddzeYNTIEfEyfs5P+KgpkfjhXHjBh5cpI49w1dWUqyP+SNc9ZqELH4YCJWBcyJucMXDTpyuZPeP/AMKf1dcKtQgEFTPU2i+NGPdkZ6aLr5tzM9P6jD74bdq2VzKhefy1mATK9Ra4745/Qqhvi3Bkj+LHQPAuaC5fMVCRpLiUncWU+sCQR/Lif8hVCymB3OhDqJpdrfCSI9sb8PH72n/Ov+oYJ+LMn5WZcTc3YRse09ZEGR3wOyB/e0/51/1DD4pcopiZI1JoJ17ZhmVQdLEwRIkHcg736YO8IzAJNSq+iCb6SZI+6Au1vkMStkCzsFRWbTIXpAuZkEkknaeuIuJcKZBWepo+CKaqoWQIuBYCAYAuTibduiiVKwlxzjCrXGlhAXTTC3gSRfpb174AV/EtbyjSB1SZmZKgKwC+oltXuMRZziHmfAjfDp1EDUx2ABFh3nG/BuBMK3l6dRJgoA026mfz64KSitnN8noNcIoOtNSVXoxItBKxpv17j1wXzHhijUh21BNZhYkNp2HxTA/TBDiNDyMsXMiNJ9TfSZ2E323wT4Tw1vKWWRTdi9iTJmVDAqBfrJxkhfKjROuIg+N1WhlUFNTTanW1eWRy6Xp6ZWJUz1vM4g8M8SpV6uWXQOWompT1IIuT9IA7Yc/GXBm/Z64eoraaUq2gAsAQCrdzfcRjknhXOinmE1GASJb+Ei8/h0xtVNGRumEs9n3zNV6xszAzJiVBNwehj8sE/A9LVxCkSRDlk7zrQqGnuT+WBGUyK1Cqh9jswI1iZ7WtbBvguZ8rNUTKz+1U1t1Gogx6SR9MNVi2JNSg/mkLPxEmOkHc+2GHh+ZlKtVtJamvKepB7iIPfGcayz0dYDLzMNV9jqNoN9/riv8AsrBKj6QpcgfIhtuwJGFewrRXyLqlTm2Kke07Een++Oh+HONqcvndZjTTpCf5VNIR7Aj6Y51SWYkCSn0AB+gwx8MCjh9SbeZURD7CWAJ/w4XJdUNDs2yGUpeW6lZT95b0migPfcE4Rs7w8LWamp2JF/TDZUzwp0QJuSVH1Zj8pI+gwscUH7yVMn633jvh8V2JMHXU46T4KziHIVDVKQrkCdyGK6hqkXAJIPacIDcLrXlCI72x0P7OaKNwvP8AmKG0QSD2Yfd/vSmB/ISljY2B8ZoWPFob9trBgAwMGDIMAXn1EHA3In99T/nX/UMXsnw2pnKypSK63tzMF77z7Yi4fwyp5iGAIqAG/wDCwn8sHFSikzsv3Mes+T0MnSPQxHU7Edu+K2YqMaZkyWCWJvzC9u8rv0tixnckDRQi1RqhUWtpHr0a5M+2K4oT+8IOladttmIF53LRb3xmjbm6LOlEC5ap5rLTUNqJsoFu/N3MjbHUuBcMXKU/OqktWcCZ6Rtvf5YVfAmXUZhmiYT452btf36dsN3FXLAu+qFWo5vsQjAfn+GDl0xYdFmpV8xEd6asQx0ahIHORMe22N8wP3QRisnmXSu0Eenc/lilmapTLKV/jt/9204tZEa0Wo248wC3evAPrZcTi9lH0Q8eoyuZUmV8io52mQZH9emOAcJrKlWmziVBBjHdvEGZmlnX/wDaEe0kAfW+Pn5cbMe0zNPTQ95k6x5gAQC+8R1EH+L0G2BmUzAWotViD5TyoHVlOomdukeuJchmQ1CmsFm1yANuwknbUT+GJPFNBVenQSCUpKpA/jMlp9QSZOD8C/JRz9E1G1cx1HUJ6E3i97TfFzK5hqiVEWQQVKExANMyY+RxF5RCgRLKoE9oG/aP6vifN5PTSoxGo0yZFru3TuYF/THMKMTg9erVWjTTV5t6Yj7pJ1EkbBcdA4h9mrDLmmtVlpyrXidSgrM9jO0dr4K/ZxwjVOYKwIKJPqQW7dh+OHXNU7HlO3pjkrVgbp0fMHiPLVsq/kPB8vZh1DGbH+tsQeG8ocxnKawTzaiPRRJP4Ycftb4UFdXCabkGDKzvEEAqdz2wL+yPh5qZ1mvpp0mJv/FCAfU4ePQr7JRU5rCBF5O3zPy/HBvwbxJaFHiJUSrUA5tKhlYix7c2BubySec83h262iT0/rbFjhtKTWog6RXovTMDdhDqPmUA+eMjl4tPo1KO0xa4dWSQLMF62+ZFvpjajngaiw553BAaNtQtPcjGpINJigFOsJ1gWB916gifnOBnAcuXzNNYNm1GOkXxWEE7dkpuvQ6ZXyZakQ4+MgLBsi9W9yB+GPMhwx8ypZm0q7QgUTyyUX6Ade+LXGai08vrI+GkI/mmfnOqLYXcvna5p06esgCIUGADF4Iv1NpwmFaf7KZH1+h28OZZaSVCwACcsdYUnf3OL3iBtPDsyxEkUyo9zpU/icLHAK7ChVp2YmpREKLAFpPNEdDPrhm8SKXoUcuv/j1dT9/LQ6z9SUHzxObqdsZK4pIir1h+wI+yq0+2ms0/lOLXCnH7PTeeU1nS3/yTH+3zwn57i0cJoBCGlqqOPZ4IP+YfXEn2fcV15CnTYyaebvf+KpSP5scFQ02K5bSDHHX05biI75Wmf82o/iccKx2vjjf2biM/D5eXQMffHO+J8Bpg7xoXmA6sBJv67YrhloTKtlrwdw9sw9JFGoawvzbqfRVE4M+KvDlPK5yqEZ2kAjX8Rm7D8N+xwW+xvw8rl6urlEAHeKjC8f4fzxZ+0vIvTNNnhpZlsNgR+oGBNtSQIpNCC5VgBe4BY9TbbBfxEhXydNgpA/ygR+WBVNZqU5HxOAenWfyjBbitXzcwtIXGoExeCen0wcjqqBFWdp8IZUpk6KkX0yT3JufzwQzqW7R6xgfkPEFEBKaiptAOi1h3nHue4qADFu3XGjVUR3Zzz7RKJehU52bmBgsDaw+m/wBPXCd9j+SzH7W9WmAKKIVrEmLG4AHVpWR7YZfGFRXBgsjMdrAHaxg7WwH8GcfTKrUy7iPNqa1qCbmI0MB1tY4jyqytW0U6ktVa+o6jM7G8g4kp5lkzFCJB81IPqWA/KfriAHm9TirxCk9Rgi2cXBPTqDiVGh9AvjtUJmaoXYVHUdiuowL4LeFcjrD1fXT8l0kz19MCvFjj9pc6dLOFcxsSygkgdi0n54g4bxN1NOmjFVNQFgPvSVH6YtGNwVEXJKbsdvGebApU1BMnTad202+hjA/KqqKEUzC6WPUt2XqJP5YqcWrCpmgsmEQkz1ItYDtiTN1ggQCYLhQPvdJI9x19cGKpCt2HeDZ6rTeolMr5ZQio5PKrdGnbSn07YaeG8fp5mvUZDy0qCBTtMuS5Cm9yF36RhYegjZcUU5VEMwFtZmQG/urffcjEdLgifFck7x1PUk/pic4KS2PGbi9CRlVrF2jVBYkqdiG3362H0wy+HuGVUHl0jqqM2tl2C6YYC+xBX57YI1+GFVhZvc22gb9yeuGPwdSo0qRggVCOYk3JnqTbr+GOnNJbBGLbF3O086SKbmFqstOKmkLyTpZgNoixPcY5vmsxU1sGY6tR1X6zf8cdk4qVe87n8ff9ccy4tlkGeVXshdQ5F+UsJP0OEwZebaobLj4qzsP2VVKeX4XSDAsarM5gRpkwLmLwBtgF9pfE2YKoDiGMhyCTeAbGPS2OhGiqoVUhUiygSNI7doGE7ivEkOqn5S1A8F1cHSqKZAJjck7gxBwkpuclRWGNKJzWgxFQcstPKBJljYCPfDxw2gnDqZaoq1Mwwlibhf7ittq7+oPbFTg1CktR6ulAyuRA5hSX4p1dW0kRN7YGZlmrZgJSA/tGkBDtrJgML2uCT3GH+orpdkuFLZ0DwPUOYWrmJI0vpT0OmSY9jEYscXqOQefpPQR74vZXw/8AstBaFJjCgkmTzMd2MdSenS2BuYy+pT5m4MLzEg+18Wk6VMSKvYi8WoVGJmosbSSP+4OF1MoVqqQ4JDAxqBm/Y3w38U4JT1EtBPex/GJwEcJRdGYEAsFEBbFttpP49cZud9FONHhoanC7SYM9P6GN8+vku1cXhRF/4YAjp643q8RQ1UUDnLAAzi1l8+tRAR/dJHUatlYbXjC22rK/AFzucpkUnrU1ekyhQvw+XHxBWA3vMH0wAbKCnm1VG1r5ilT3BIO3eMMtPhzsMwRS82gAH0qfhc2tN5neMUU8S1RnPMNOnNUCnzKDpUkKYNiGExO+L4m06RDIk1bLT8OY1XqkExPtFoA7xBnBY8MpeW9R5NRSFp9NMwxIjdr3ntgQ+f56ioQGMqCel4Jk9hOJG4mSunt172j5YuSGVeFKuXFbzCDIDbGbEe4mNx2xTTjkBdSkWsBeI2PeCJtgNmc4XRP7mlVA7KGFu12+uCnDKEZSvWg+crU0Swt5jm3uQtz0j1wlV2NdmqVXqPdiVHSTHaf+mClGiPePyxEJJZjEsSTbviUUyRGMOSdukaoRpWZm82CIsfe+Fj/hJr56gEYK2scxG2k6p9dvxGGnLUUDc3Y6QRI1dJHbFjgHhis1Za4GhUM3Hx2I0qOx74bFCS8kLkknphzjrZhqbsGpxEKiSIJVkA7fER9MUeJZas+WpgUnUeSKc7lkcjnsN1INrnmBxPxWk6f8wcxJsOmqCLdxG+Cedy9SjlqbggolMSGkdJABPXUdjicJO2XpaOQU+KEisqlnSoygqRBL3AHeQIE4deFeBVyxSq1Z1zCiZWIpseizOwkSfwwt+Ajkmzlbz1IqAg0FcnSGDGxjdgYIvGOj8YzwQWEsZ+Xyxpfir9zP9zoBZipWUk+c5BM8zkn/AAmPnhb4357qSj63QyoIkxPUm+rthjqBqtMPUiDJhfpf54o1a2hJE6nb4eghT/UYlz9yvBUKOY4hXo1CfND0gOaVFvSBscBeKeIGrALAAUyD1n/fB/N5cNTY7FiZE2Ubmx6Df54UtBdzoBLTIAE/MjGjFxlujNO0E+EUWbO0xMhWkmf4RJN+vphxpcOapUOmAACdRG/W49+mB3hDw05rhnNM1HBApqdRWRJZ9MhRHcg364PZPxCq0jVdCBen5YgAOLEgkSQLGZ+WEyvdFILRFmcy1HL1dZUFkEMkxUieYgix9PQ4SDl6qvQ1EOHdKkjcFiJBwxV8w1Sk6Bm8u0gmRTLSR8jfF7h2VFNCtZaZ0qvksFlj0BZgQAIPbeMThl47BOFiZmX/AHtT+dv9Rx75xnGmZP72p/O3+o4wY30ZS3SzV8OHAxGXZCLvUV/moMT7ThMyOWarUVFVmJIsokxPYY6XkuBVF5WgRsBfr9BiOVNqkVx1ds0p0hgn/wAKZVDssiJhbmN9hfHlPhtgTKgyYYEGP5ZBnBenxpUCrv2AmdoxHHip3IrOd6iB8kGI81qRaluFGlY2jVqYFmj7uHLg+YFRA4DKnQOuk9tjhazHHaCrq+gmSDPY7fPAviviytWUiiCnLMkFtQG1hy/L1xX6ij2ybxuQxceZTVDVWXyls0GSSZkn5QI3wE8ScXoqbrUqgafLDHVTKEc0AGFYJFnnvgJ4pzTLkspMgurM8iDq1Hp9MRcW4l/Z6a/+E9NTMfGABInuCDbsMZJSam6RrxxTW2AeD1EpcTWo6qaTlqcKJ0ckC17i31PbDueIUnMsbfxEHr8ptjntagXeloqoGRXdmLHmKtfYbxf1wVzBPm848qmqq37xtRAKgydlEnYGfUYpK2kJ02MVbiqhC0My7Sqk/l7fjirUpM6a9LBdJibQCC0jAKk4qS2pVUEdeUKb77EwLiOvTDK+VJpqEqAIUhQOux+Xy9cRlodHqfZ7SqnzMx5rFtJFJCAokAczbnvbGV8hlqbpTSiKVNTcrBkmB+8S7Qu/NucQ5XjOZ5mFTeymAZXYGDcNvgXm+K6Oc1hzE67MGAsBqMaT33nDrn1YtR7LPEeOUMjTZFQFKikN5R5gWg6yTPuD6xbCbw7xYiUmo1aIrIX1BixDiT8wdtrYzxBVmAH1FJUG0lTaCOotY9jipwjw22Z8xta0lp0/MJeQImAAdpPTGnHjjXkQnN3UTbiHHKbH90jINrtP6fLEmW8WZqp5VBqpNIMgC+gYQMDxwWr1GkwDBmTO0COov7YJ5Hw26vSJ31BrRYK25noehHtiqhBEnKTI6WRqV8y1Kkpd2qNAH8x+g9cOWQ8C0qHPnagP/pI0fVtz8oxvwXhL5TzqytzViRqCmUDHUB7EkSfTBjKUVgFxrfYsRYHc23mCN8TnnS0h44r7LGW4vRppoy1AqCPhVdP1O5+ePP8AiNZgdWmkBbuZ9yfwx5lsxqbRz36iwA7zt+OLdLg7OTpmR97cj1k9YHbEHmkyyxxRQzFBidX/ADql9IJ0QlgxPQATPc4JeHuEiuwao6Mi/dpg6Ha9tR3A6kHFvLcHXK6nQA1KnKarEsSDv/iI6nFCs1WhlqrqdKURMEWMna4kse+18K3INIWczxlcvnK1B6QjXqpsiF4B+6Aek7H1xU4n4oak+hlqahY0wu07DVNjtbGnE/FdKFRBrNQBmeELJMHTtFux+uKr8eosSEpVKrERzADrNiDa/XsMFR90dfsy54o4o9XI5QsNJbzDHbnIg4IZOmtXh1Eh1VVhWJMFGUmfqD+ONPFOWccNybPSKnS5iZgMxifkPxwseF88jOaFRbHmBiZI+6RtfvvbAcXseMqQa4Pl1FSpUcK1qZEiAIm6kjmMiI/HGIHNQVHBZiZAIFgGPMwaQN5AuBGLtOghIIP3SDEQJ6QPf5QIxqgU8gPaVNztAE7gEXx1gAI4JTMM2oliTBFp1XIi4EH9dsMXDMo0BixNNZN7cw6Hbf264rDJGVCjeDGxLxEQSYn6Ww4cO4TFIIgBYTIvbYmScUiubF1EE0qSrSlmIB5WMXQ7qZvIBAE4pvwhsyC+XK67liRKgA6WBN94mD2wTyrBjLh3okszMDpgKpaGBE7Ax1i/bFjJ8b8tWVMuKOXHOFkMSdtOmeZiZuxBERvbFYxrsnLJ6IF5H7O6KRUq81QySqw1MiQQGTcDe9gSsYveIaFE5ATpT9rqIo0gHSFMtdQCYk2O0Riernnq5mnQkLRdt5YEkSwXzAZFpPlkRfpgL9q/G0BpUKIjQxfUsmBt8r746bfQkO7IM1Ry66K+VqtUqqGCMYIhSF0aHBKuytaQAYNsQ5TxC1NXWonlVQFpKjKDyu3MZMPEzpC8oPphIp8SK6hCkMZII9xvuNzi7wytWqmmdBqaCq6jLaUB2g2tO+HTFaHVsw5QDU0WtJixHTG+WzbjZ2G+zHGYzDSir6ObdG4ztQbO3T7xxYpcVrBYFWoB6O3++MxmBFKzouzH4tXO9ap/nbv74r8Sz1SpSZHd2Qm6sxIPuDbGYzDySAAsvkKQcEU0B7hR6emCZFx6Ax6X6Y8xmJ15Dehaz2beogV3Z1CAAMSQADtB6emA2VydNHDqiqw2YKAR7EXxmMxzXmxvxLtMxIG0z87Xx4x/P9cZjMBpCWzamxDAixFwe2LmU4jVUVNNR1lpMMRJkbwb4zGYZKgpmxz9X/zH3J+I7kEE77+uI6OadahYMwYkyQTJ5p397++MxmGYhTrGcwrm7hgQx3BtcHefXEOfph6xdgGcxLEST8zfGYzA9AepFncjTaoxamhJNyVBJ+cY2yuXRV5VVeboAPyx5jMBDvo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0" name="AutoShape 6" descr="data:image/jpeg;base64,/9j/4AAQSkZJRgABAQAAAQABAAD/2wCEAAkGBhIRERUTExQWFRQWGCAaGBcYGB8fIBgcGx4fHCEeHBsaHyYeHxwjHhweIjEgJCkpLCwsGCAxNTAqNSYrLCkBCQoKDgwOGg8PGikkHyQsLCwsLCwsLCwsLCwsLCwsLCwpLCwsLCksLCwqLCwpLCwsLCwsLCwsLCwsLCwsLCwsLP/AABEIALIAoAMBIgACEQEDEQH/xAAcAAACAgMBAQAAAAAAAAAAAAAFBgMEAAIHAQj/xABDEAACAQIEBAQDBQUGBAcBAAABAhEDIQAEEjEFIkFRBhNhcTKBkQdCobHBFCNScvAkYoKSstEVM+HxQ1NjZHSTohb/xAAYAQADAQEAAAAAAAAAAAAAAAABAgMEAP/EACcRAAICAgIBAwQDAQAAAAAAAAABAhEDIRIxIkFRYRMyQnEEM1Ij/9oADAMBAAIRAxEAPwDn+YqsjVJqPIYlVkib7CTBxFRpV20keYgkAu7tBm8xPztirxOq1GufMpD4iVk/dLEzA7g9cGcoTmamoOioigqkRuYtJu0Cfc4g7RVUa8M4ixaodTGnRp/ER8bD3O56T2xTXjU1E5qijVAaZBBNyRME32iBEYIZnhr0ss4CnQxPMTAJmJJ6n8BtihkMlTywWrXaTqBposGCLy52AFjpiT6Y4Ib47FFqI84B1pw4OoanJYyYkfoMAchVaVZq7MpkGGMCPc3+QxJxzJuR571EebapmTv8O/X2wHy662RJiTAttO+AtrsI3Lkg4rmnXdgKWqJIKwwPttPWbYv5nKmgFUEsjCeYgswgDeepkyO4wP8ADw0irTAIR6NQLO4ZUk+pn9MEc1wxK4o+WWOjUFAuCO5MWuJvid03Y9WtA3PRTp6Vqs5BlWEyQwm97wR1xfydNqzSrg6lWIMc5t8O1yNvXGtTILRVKbRrUMYJi5M6Qeqxt74n8PZM6qdPSpJNPmFiRrEwJ3AJxB5bfiyn067FvjOSr0xJaoACVkMwEgTvNzfb0xHks44ZDqdgqNNyZLKRcSZixBx0P7V+GpSo0FSwLkR1O9yepvc73GOXViwMAMNULeRb5b7Yticqpk58XtHnEOJ5gQDUaCPYx/XXECcSqtANR+06jaJ3v674izE9STG3oPn0xFq2IsYvFsakQL1fiT3HmPM25mFhYRfrvjfJ8UfmOtzCmBqJmCO57TfAlqn/AHxPla3I4BgxcxcjY/pjq0cTjiNUQ2uoQZEam/3wweG8/UqIUmWTmLMZJWYNye5wqK5XlI6/S2GzwbzUM1UawRVAtMfG0D8MSz/1sbF96Aec4hWFUSzgWtqYAjfvtg3xyi1OplXSpUKVDBEmJVxIsYNm+kYXM7nPMafQADsBYDDNm87rpUV0gAVkZQJ5ObS2km+lrGOkYKtcQutlDxhxKkxWmpDaBcqI5iTqmfvAQv8AhB64G/8A9G4PIAtkAtOnRtE7T1x7xLh582o2gldZv03J3xVpcN1GNp2uPzw/iI7Dy+MBVBFRFSYkLq0E9SUBgGOo7DF2rlEzKLV1AIoUMgkyVA1GehMDcjqcB+J+H1pLT0kkuCbXgAhQZFrtI+WKlXN1qBNJKjKoaTGxaIO2/bCyV9DLXYey3AatbW7UmKqZ0gj4SCQQJ2GPMjw+nlq6s7K7qLKRZZ6Hu+mTGwx54X8V1adXSxQBw0sep0QJvAiOmL48NNpTNRppFwpYyRqMSQZBi82kYmuV0yjqrMqcaPmppXSIZQBuWdSoN7gAnbsMdEXLpSApNGpQxJCwOdSwAB7LuPXHNPEXB/2PNU1FUVCxUzBGgEiAZm3WcdAz+ZKqrAAqa40mbkHUJjoNOx9MJmd6GgvUXuI5hauqmGSAwMMI1GNO/TTAaPXpgr4b4avmBqh0sKqhRqjeDKi8CAPxxF4ZpUmr1a7AFFpl1UiQz6gCexAt7zgcKhpv5kXauGBJ+LU6Wg7WUxHbEIQXGKQ8pbY3/anlteXWIBFSACPiloPz/PHL+GcMeopOkMNckA7QbHuFGxjHXfH+WOmiS2hRmw09SAZIgAGbbemOcuNLMaYAkOCQTIAMah1iDseuK72IqpAfNeHC5OgsSnxASd7i/Y9+wwL4jwooJcbKJ9GIECe3+2OqcYKU/MhR8K6oEBrnT7SoA9pwC8U8GDU6zBij6AViQH8pOYFTaDqEN6YpCduhZR1Zy2rTg6ZxLSc0yHjr1uCIuI+eD+f8EVaCU6hZWVxJG0cuuPoD9MQ5jgzVMtSrCNMQRq+9Omw3vIxosjRQ41l1UqyCxAO/tb5YZvAhC0qhaQjAyQQLNC/hgbx/h7DkAJ0iwIvET+hvgj4TX+yva8skwCBs0RveYnGbK7xF8arILfHcsErsASyzY2vf0wSyVRjUQMZWRHW0iLdBMYq+IKY84aTIbSwMRuL4lyhWaLAX1BZFtnxbHuKIz1Jm+cSoKmtZULUaDeJknpaYwa4hljmB5lMeXa8THMLCO50keuIK2QLFpBYFidKmIvF9StvPSN8W+F1GdBcKFbSUnTYHt0Mn64AxplGqF9Ovn8pwV0AFgizttv2/hwO4Z4Zaq1SVYimLiLz6jc3I6dcNTZdV8svqpt8AIEkGoNwSQRuCd7jBvJZB3LUUY63HMWFpkXZh3i+xMW3wEwtHKcv4XrtSaqFOhW0Mf4WiYIN/ptghlfE706Jy1UGpQVpUTeme09j2OGTxFqc1SsmhScqxF9ZAGp4ExqdmsdrDpgDmOHBEE84dgTBspMb2kgdvXDMVDTwnOZTNaq1U6lUKJJ0lSBItuzTPpbF3jOYZqiKi/u6LDmJEFm5NFuhOm3vhF4llApKinBktq7gxAHpE/XBfw3xTzQadbWYqCsCpghhpAMCxJuZPb1xnlDl0XUq7GMVdGmny81LaQAEAMjeJYsDB9MUs1lk83LAt+8QtoSJ1aYAJMwLgkYpcarKSVRrQVJYGbCSpi33rEYrftS0ytVtWqG8u0AiBIkWETMx1xSldk/gfvtdqs2UVV5Zr6T06TM/rhD4Nw2tWWllxyuwANSYCUg0sb/egxHWMdG8YUf2jLgAatdUdJOlqStYf9MKHBfC9Rc6HBmmgAgGwk2gT0M4i51dlIx0E+K5wNmM1T+7TFAz2guoH+WPpgZ9oNZlymWffWD6WqUhMelp+WPOPatHEmQS75ilSWP7oDfqcW/tMpBuHZJ9gESPnTFvpgpfl+gP/ACgB4q4l/ZqECdeu3tSRZ+rHC7w7iWuk1DTBCjc7w28G03EH0xarV1NDJ67qHqz7SmBWRrItVibAkR7Ti+NXAjN+QVbjj0gsnUypALXhlbltEgkRjzwsyigwnmLHpsSEI9phhO2IuJCSGnVBkjoR2PcwN+lsEuF01GWzA0JCaSX+8SSdM3+GBtsIGJ5X/wA2imJeaYs8WpgZgx3Bt6x2tjTh4Iqqv99W9uYA/hjSuxaqSZJHr29flixw1uZP4vMXn7iRygfrjRDUURybkMvFeIul0XoZZgIEWnfp0xd1O9JK1UKFhUUos3M85KjUZkjexGE0wtao12OtrdBzH64d/DFcUqbUqrDymIYCJKmxn69IxGbaei0VaKmSzoasgbUwWoGFv4RKyN+hg94nDhnOPhsuabJpNy7I4UmQQJK+467gnC94i4SKJatTgKRBGiRuNvTYna+K71apprby2AkBkIBkA+og3sffAXugdaYMWuadOoCupNVhMred2F+gvY43qCjTqcpZQNIYHnBJWTsJsbX7+mLHCnSoylkMqYYAxvBiwgi2+xHbHueoUydUgO7GZiGmSRG8ybGeuGsB5UyIzFUeUBoWleDIWJJMb2HTuRi3QyS5Oj+0ayHcaVp7NzCTqm8qIEWuTibgZSgqVJLg1ERhsCkaiCZgwbn0GK3D+PNUq68wi1AXsbka2iFg2mx26HHNa0cuy34oNJKLUwzGrCkMBBLkTqIHQhSoHZcD0zyZimqtTl1CLrA0gFiQT22+sDEHjFGo5vy1UaVp0iwjYlHtbpzm2JvC2cBamhOoE1VcaYjTTpsCAOgM/XC0+I1qxo43xTRlqLhwAK1BgxOw/ZQDt3Mj64s+H+PK9c7D9xLgdSgLE/Pe2Od/8aFTLVKLGWp5hApi2hUqIPnt9cEeEZ2nScszQvkPTHoXUw3XcwPTHSXocnZf4xxpaIrOjeYMwVqUrbuyOjNHTSPxAw1eLckKvDcuv3UVRtf/AJAIxyjN5qoUoU0YDyw0HuSxM/kMddzeYNTIEfEyfs5P+KgpkfjhXHjBh5cpI49w1dWUqyP+SNc9ZqELH4YCJWBcyJucMXDTpyuZPeP/AMKf1dcKtQgEFTPU2i+NGPdkZ6aLr5tzM9P6jD74bdq2VzKhefy1mATK9Ra4745/Qqhvi3Bkj+LHQPAuaC5fMVCRpLiUncWU+sCQR/Lif8hVCymB3OhDqJpdrfCSI9sb8PH72n/Ov+oYJ+LMn5WZcTc3YRse09ZEGR3wOyB/e0/51/1DD4pcopiZI1JoJ17ZhmVQdLEwRIkHcg736YO8IzAJNSq+iCb6SZI+6Au1vkMStkCzsFRWbTIXpAuZkEkknaeuIuJcKZBWepo+CKaqoWQIuBYCAYAuTibduiiVKwlxzjCrXGlhAXTTC3gSRfpb174AV/EtbyjSB1SZmZKgKwC+oltXuMRZziHmfAjfDp1EDUx2ABFh3nG/BuBMK3l6dRJgoA026mfz64KSitnN8noNcIoOtNSVXoxItBKxpv17j1wXzHhijUh21BNZhYkNp2HxTA/TBDiNDyMsXMiNJ9TfSZ2E323wT4Tw1vKWWRTdi9iTJmVDAqBfrJxkhfKjROuIg+N1WhlUFNTTanW1eWRy6Xp6ZWJUz1vM4g8M8SpV6uWXQOWompT1IIuT9IA7Yc/GXBm/Z64eoraaUq2gAsAQCrdzfcRjknhXOinmE1GASJb+Ei8/h0xtVNGRumEs9n3zNV6xszAzJiVBNwehj8sE/A9LVxCkSRDlk7zrQqGnuT+WBGUyK1Cqh9jswI1iZ7WtbBvguZ8rNUTKz+1U1t1Gogx6SR9MNVi2JNSg/mkLPxEmOkHc+2GHh+ZlKtVtJamvKepB7iIPfGcayz0dYDLzMNV9jqNoN9/riv8AsrBKj6QpcgfIhtuwJGFewrRXyLqlTm2Kke07Een++Oh+HONqcvndZjTTpCf5VNIR7Aj6Y51SWYkCSn0AB+gwx8MCjh9SbeZURD7CWAJ/w4XJdUNDs2yGUpeW6lZT95b0migPfcE4Rs7w8LWamp2JF/TDZUzwp0QJuSVH1Zj8pI+gwscUH7yVMn633jvh8V2JMHXU46T4KziHIVDVKQrkCdyGK6hqkXAJIPacIDcLrXlCI72x0P7OaKNwvP8AmKG0QSD2Yfd/vSmB/ISljY2B8ZoWPFob9trBgAwMGDIMAXn1EHA3In99T/nX/UMXsnw2pnKypSK63tzMF77z7Yi4fwyp5iGAIqAG/wDCwn8sHFSikzsv3Mes+T0MnSPQxHU7Edu+K2YqMaZkyWCWJvzC9u8rv0tixnckDRQi1RqhUWtpHr0a5M+2K4oT+8IOladttmIF53LRb3xmjbm6LOlEC5ap5rLTUNqJsoFu/N3MjbHUuBcMXKU/OqktWcCZ6Rtvf5YVfAmXUZhmiYT452btf36dsN3FXLAu+qFWo5vsQjAfn+GDl0xYdFmpV8xEd6asQx0ahIHORMe22N8wP3QRisnmXSu0Eenc/lilmapTLKV/jt/9204tZEa0Wo248wC3evAPrZcTi9lH0Q8eoyuZUmV8io52mQZH9emOAcJrKlWmziVBBjHdvEGZmlnX/wDaEe0kAfW+Pn5cbMe0zNPTQ95k6x5gAQC+8R1EH+L0G2BmUzAWotViD5TyoHVlOomdukeuJchmQ1CmsFm1yANuwknbUT+GJPFNBVenQSCUpKpA/jMlp9QSZOD8C/JRz9E1G1cx1HUJ6E3i97TfFzK5hqiVEWQQVKExANMyY+RxF5RCgRLKoE9oG/aP6vifN5PTSoxGo0yZFru3TuYF/THMKMTg9erVWjTTV5t6Yj7pJ1EkbBcdA4h9mrDLmmtVlpyrXidSgrM9jO0dr4K/ZxwjVOYKwIKJPqQW7dh+OHXNU7HlO3pjkrVgbp0fMHiPLVsq/kPB8vZh1DGbH+tsQeG8ocxnKawTzaiPRRJP4Ycftb4UFdXCabkGDKzvEEAqdz2wL+yPh5qZ1mvpp0mJv/FCAfU4ePQr7JRU5rCBF5O3zPy/HBvwbxJaFHiJUSrUA5tKhlYix7c2BubySec83h262iT0/rbFjhtKTWog6RXovTMDdhDqPmUA+eMjl4tPo1KO0xa4dWSQLMF62+ZFvpjajngaiw553BAaNtQtPcjGpINJigFOsJ1gWB916gifnOBnAcuXzNNYNm1GOkXxWEE7dkpuvQ6ZXyZakQ4+MgLBsi9W9yB+GPMhwx8ypZm0q7QgUTyyUX6Ade+LXGai08vrI+GkI/mmfnOqLYXcvna5p06esgCIUGADF4Iv1NpwmFaf7KZH1+h28OZZaSVCwACcsdYUnf3OL3iBtPDsyxEkUyo9zpU/icLHAK7ChVp2YmpREKLAFpPNEdDPrhm8SKXoUcuv/j1dT9/LQ6z9SUHzxObqdsZK4pIir1h+wI+yq0+2ms0/lOLXCnH7PTeeU1nS3/yTH+3zwn57i0cJoBCGlqqOPZ4IP+YfXEn2fcV15CnTYyaebvf+KpSP5scFQ02K5bSDHHX05biI75Wmf82o/iccKx2vjjf2biM/D5eXQMffHO+J8Bpg7xoXmA6sBJv67YrhloTKtlrwdw9sw9JFGoawvzbqfRVE4M+KvDlPK5yqEZ2kAjX8Rm7D8N+xwW+xvw8rl6urlEAHeKjC8f4fzxZ+0vIvTNNnhpZlsNgR+oGBNtSQIpNCC5VgBe4BY9TbbBfxEhXydNgpA/ygR+WBVNZqU5HxOAenWfyjBbitXzcwtIXGoExeCen0wcjqqBFWdp8IZUpk6KkX0yT3JufzwQzqW7R6xgfkPEFEBKaiptAOi1h3nHue4qADFu3XGjVUR3Zzz7RKJehU52bmBgsDaw+m/wBPXCd9j+SzH7W9WmAKKIVrEmLG4AHVpWR7YZfGFRXBgsjMdrAHaxg7WwH8GcfTKrUy7iPNqa1qCbmI0MB1tY4jyqytW0U6ktVa+o6jM7G8g4kp5lkzFCJB81IPqWA/KfriAHm9TirxCk9Rgi2cXBPTqDiVGh9AvjtUJmaoXYVHUdiuowL4LeFcjrD1fXT8l0kz19MCvFjj9pc6dLOFcxsSygkgdi0n54g4bxN1NOmjFVNQFgPvSVH6YtGNwVEXJKbsdvGebApU1BMnTad202+hjA/KqqKEUzC6WPUt2XqJP5YqcWrCpmgsmEQkz1ItYDtiTN1ggQCYLhQPvdJI9x19cGKpCt2HeDZ6rTeolMr5ZQio5PKrdGnbSn07YaeG8fp5mvUZDy0qCBTtMuS5Cm9yF36RhYegjZcUU5VEMwFtZmQG/urffcjEdLgifFck7x1PUk/pic4KS2PGbi9CRlVrF2jVBYkqdiG3362H0wy+HuGVUHl0jqqM2tl2C6YYC+xBX57YI1+GFVhZvc22gb9yeuGPwdSo0qRggVCOYk3JnqTbr+GOnNJbBGLbF3O086SKbmFqstOKmkLyTpZgNoixPcY5vmsxU1sGY6tR1X6zf8cdk4qVe87n8ff9ccy4tlkGeVXshdQ5F+UsJP0OEwZebaobLj4qzsP2VVKeX4XSDAsarM5gRpkwLmLwBtgF9pfE2YKoDiGMhyCTeAbGPS2OhGiqoVUhUiygSNI7doGE7ivEkOqn5S1A8F1cHSqKZAJjck7gxBwkpuclRWGNKJzWgxFQcstPKBJljYCPfDxw2gnDqZaoq1Mwwlibhf7ittq7+oPbFTg1CktR6ulAyuRA5hSX4p1dW0kRN7YGZlmrZgJSA/tGkBDtrJgML2uCT3GH+orpdkuFLZ0DwPUOYWrmJI0vpT0OmSY9jEYscXqOQefpPQR74vZXw/8AstBaFJjCgkmTzMd2MdSenS2BuYy+pT5m4MLzEg+18Wk6VMSKvYi8WoVGJmosbSSP+4OF1MoVqqQ4JDAxqBm/Y3w38U4JT1EtBPex/GJwEcJRdGYEAsFEBbFttpP49cZud9FONHhoanC7SYM9P6GN8+vku1cXhRF/4YAjp643q8RQ1UUDnLAAzi1l8+tRAR/dJHUatlYbXjC22rK/AFzucpkUnrU1ekyhQvw+XHxBWA3vMH0wAbKCnm1VG1r5ilT3BIO3eMMtPhzsMwRS82gAH0qfhc2tN5neMUU8S1RnPMNOnNUCnzKDpUkKYNiGExO+L4m06RDIk1bLT8OY1XqkExPtFoA7xBnBY8MpeW9R5NRSFp9NMwxIjdr3ntgQ+f56ioQGMqCel4Jk9hOJG4mSunt172j5YuSGVeFKuXFbzCDIDbGbEe4mNx2xTTjkBdSkWsBeI2PeCJtgNmc4XRP7mlVA7KGFu12+uCnDKEZSvWg+crU0Swt5jm3uQtz0j1wlV2NdmqVXqPdiVHSTHaf+mClGiPePyxEJJZjEsSTbviUUyRGMOSdukaoRpWZm82CIsfe+Fj/hJr56gEYK2scxG2k6p9dvxGGnLUUDc3Y6QRI1dJHbFjgHhis1Za4GhUM3Hx2I0qOx74bFCS8kLkknphzjrZhqbsGpxEKiSIJVkA7fER9MUeJZas+WpgUnUeSKc7lkcjnsN1INrnmBxPxWk6f8wcxJsOmqCLdxG+Cedy9SjlqbggolMSGkdJABPXUdjicJO2XpaOQU+KEisqlnSoygqRBL3AHeQIE4deFeBVyxSq1Z1zCiZWIpseizOwkSfwwt+Ajkmzlbz1IqAg0FcnSGDGxjdgYIvGOj8YzwQWEsZ+Xyxpfir9zP9zoBZipWUk+c5BM8zkn/AAmPnhb4357qSj63QyoIkxPUm+rthjqBqtMPUiDJhfpf54o1a2hJE6nb4eghT/UYlz9yvBUKOY4hXo1CfND0gOaVFvSBscBeKeIGrALAAUyD1n/fB/N5cNTY7FiZE2Ubmx6Df54UtBdzoBLTIAE/MjGjFxlujNO0E+EUWbO0xMhWkmf4RJN+vphxpcOapUOmAACdRG/W49+mB3hDw05rhnNM1HBApqdRWRJZ9MhRHcg364PZPxCq0jVdCBen5YgAOLEgkSQLGZ+WEyvdFILRFmcy1HL1dZUFkEMkxUieYgix9PQ4SDl6qvQ1EOHdKkjcFiJBwxV8w1Sk6Bm8u0gmRTLSR8jfF7h2VFNCtZaZ0qvksFlj0BZgQAIPbeMThl47BOFiZmX/AHtT+dv9Rx75xnGmZP72p/O3+o4wY30ZS3SzV8OHAxGXZCLvUV/moMT7ThMyOWarUVFVmJIsokxPYY6XkuBVF5WgRsBfr9BiOVNqkVx1ds0p0hgn/wAKZVDssiJhbmN9hfHlPhtgTKgyYYEGP5ZBnBenxpUCrv2AmdoxHHip3IrOd6iB8kGI81qRaluFGlY2jVqYFmj7uHLg+YFRA4DKnQOuk9tjhazHHaCrq+gmSDPY7fPAviviytWUiiCnLMkFtQG1hy/L1xX6ij2ybxuQxceZTVDVWXyls0GSSZkn5QI3wE8ScXoqbrUqgafLDHVTKEc0AGFYJFnnvgJ4pzTLkspMgurM8iDq1Hp9MRcW4l/Z6a/+E9NTMfGABInuCDbsMZJSam6RrxxTW2AeD1EpcTWo6qaTlqcKJ0ckC17i31PbDueIUnMsbfxEHr8ptjntagXeloqoGRXdmLHmKtfYbxf1wVzBPm848qmqq37xtRAKgydlEnYGfUYpK2kJ02MVbiqhC0My7Sqk/l7fjirUpM6a9LBdJibQCC0jAKk4qS2pVUEdeUKb77EwLiOvTDK+VJpqEqAIUhQOux+Xy9cRlodHqfZ7SqnzMx5rFtJFJCAokAczbnvbGV8hlqbpTSiKVNTcrBkmB+8S7Qu/NucQ5XjOZ5mFTeymAZXYGDcNvgXm+K6Oc1hzE67MGAsBqMaT33nDrn1YtR7LPEeOUMjTZFQFKikN5R5gWg6yTPuD6xbCbw7xYiUmo1aIrIX1BixDiT8wdtrYzxBVmAH1FJUG0lTaCOotY9jipwjw22Z8xta0lp0/MJeQImAAdpPTGnHjjXkQnN3UTbiHHKbH90jINrtP6fLEmW8WZqp5VBqpNIMgC+gYQMDxwWr1GkwDBmTO0COov7YJ5Hw26vSJ31BrRYK25noehHtiqhBEnKTI6WRqV8y1Kkpd2qNAH8x+g9cOWQ8C0qHPnagP/pI0fVtz8oxvwXhL5TzqytzViRqCmUDHUB7EkSfTBjKUVgFxrfYsRYHc23mCN8TnnS0h44r7LGW4vRppoy1AqCPhVdP1O5+ePP8AiNZgdWmkBbuZ9yfwx5lsxqbRz36iwA7zt+OLdLg7OTpmR97cj1k9YHbEHmkyyxxRQzFBidX/ADql9IJ0QlgxPQATPc4JeHuEiuwao6Mi/dpg6Ha9tR3A6kHFvLcHXK6nQA1KnKarEsSDv/iI6nFCs1WhlqrqdKURMEWMna4kse+18K3INIWczxlcvnK1B6QjXqpsiF4B+6Aek7H1xU4n4oak+hlqahY0wu07DVNjtbGnE/FdKFRBrNQBmeELJMHTtFux+uKr8eosSEpVKrERzADrNiDa/XsMFR90dfsy54o4o9XI5QsNJbzDHbnIg4IZOmtXh1Eh1VVhWJMFGUmfqD+ONPFOWccNybPSKnS5iZgMxifkPxwseF88jOaFRbHmBiZI+6RtfvvbAcXseMqQa4Pl1FSpUcK1qZEiAIm6kjmMiI/HGIHNQVHBZiZAIFgGPMwaQN5AuBGLtOghIIP3SDEQJ6QPf5QIxqgU8gPaVNztAE7gEXx1gAI4JTMM2oliTBFp1XIi4EH9dsMXDMo0BixNNZN7cw6Hbf264rDJGVCjeDGxLxEQSYn6Ww4cO4TFIIgBYTIvbYmScUiubF1EE0qSrSlmIB5WMXQ7qZvIBAE4pvwhsyC+XK67liRKgA6WBN94mD2wTyrBjLh3okszMDpgKpaGBE7Ax1i/bFjJ8b8tWVMuKOXHOFkMSdtOmeZiZuxBERvbFYxrsnLJ6IF5H7O6KRUq81QySqw1MiQQGTcDe9gSsYveIaFE5ATpT9rqIo0gHSFMtdQCYk2O0Riernnq5mnQkLRdt5YEkSwXzAZFpPlkRfpgL9q/G0BpUKIjQxfUsmBt8r746bfQkO7IM1Ry66K+VqtUqqGCMYIhSF0aHBKuytaQAYNsQ5TxC1NXWonlVQFpKjKDyu3MZMPEzpC8oPphIp8SK6hCkMZII9xvuNzi7wytWqmmdBqaCq6jLaUB2g2tO+HTFaHVsw5QDU0WtJixHTG+WzbjZ2G+zHGYzDSir6ObdG4ztQbO3T7xxYpcVrBYFWoB6O3++MxmBFKzouzH4tXO9ap/nbv74r8Sz1SpSZHd2Qm6sxIPuDbGYzDySAAsvkKQcEU0B7hR6emCZFx6Ax6X6Y8xmJ15Dehaz2beogV3Z1CAAMSQADtB6emA2VydNHDqiqw2YKAR7EXxmMxzXmxvxLtMxIG0z87Xx4x/P9cZjMBpCWzamxDAixFwe2LmU4jVUVNNR1lpMMRJkbwb4zGYZKgpmxz9X/zH3J+I7kEE77+uI6OadahYMwYkyQTJ5p397++MxmGYhTrGcwrm7hgQx3BtcHefXEOfph6xdgGcxLEST8zfGYzA9AepFncjTaoxamhJNyVBJ+cY2yuXRV5VVeboAPyx5jMBDvo//9k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2" name="Picture 8" descr="http://www.punkevni-jeskyne.cz/i/_krapnik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060848"/>
            <a:ext cx="3816424" cy="4255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Šipka dolů 9"/>
          <p:cNvSpPr/>
          <p:nvPr/>
        </p:nvSpPr>
        <p:spPr>
          <a:xfrm>
            <a:off x="2267744" y="1700808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 rot="10626075">
            <a:off x="2653859" y="2563914"/>
            <a:ext cx="435006" cy="632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 rot="10800000">
            <a:off x="2987824" y="4725144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2987824" y="3789040"/>
            <a:ext cx="50405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Aragonit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916832"/>
            <a:ext cx="8136904" cy="4941168"/>
          </a:xfrm>
        </p:spPr>
        <p:txBody>
          <a:bodyPr/>
          <a:lstStyle/>
          <a:p>
            <a:r>
              <a:rPr lang="cs-CZ" dirty="0" smtClean="0"/>
              <a:t>Má složení jako kalcit CaCO3</a:t>
            </a:r>
          </a:p>
          <a:p>
            <a:r>
              <a:rPr lang="cs-CZ" dirty="0" smtClean="0"/>
              <a:t>Liší se uspořádáním molekul</a:t>
            </a:r>
          </a:p>
          <a:p>
            <a:r>
              <a:rPr lang="cs-CZ" dirty="0" smtClean="0"/>
              <a:t>Různá barva</a:t>
            </a:r>
          </a:p>
          <a:p>
            <a:r>
              <a:rPr lang="cs-CZ" dirty="0" smtClean="0"/>
              <a:t>Formy :vřídlovec</a:t>
            </a:r>
          </a:p>
          <a:p>
            <a:r>
              <a:rPr lang="cs-CZ" dirty="0" smtClean="0"/>
              <a:t>                 hrachovec</a:t>
            </a:r>
          </a:p>
          <a:p>
            <a:r>
              <a:rPr lang="cs-CZ" dirty="0" smtClean="0"/>
              <a:t>Z horkých pramenů v </a:t>
            </a:r>
          </a:p>
          <a:p>
            <a:r>
              <a:rPr lang="cs-CZ" dirty="0" smtClean="0"/>
              <a:t>Karlových Varech –</a:t>
            </a:r>
          </a:p>
          <a:p>
            <a:r>
              <a:rPr lang="cs-CZ" dirty="0" smtClean="0"/>
              <a:t>Ozdobný kámen</a:t>
            </a:r>
            <a:endParaRPr lang="cs-CZ" dirty="0"/>
          </a:p>
        </p:txBody>
      </p:sp>
      <p:pic>
        <p:nvPicPr>
          <p:cNvPr id="20482" name="Picture 2" descr="http://departments.fsv.cvut.cz/k135/wwwold/webkurzy/horniny/horniny.data/components/aragon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628" y="0"/>
            <a:ext cx="3348372" cy="2678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Aragonit, odrůda vřídlov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852936"/>
            <a:ext cx="1884040" cy="1413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Aragonit, odrůda hrachov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571999"/>
            <a:ext cx="3048000" cy="228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Přímá spojovací šipka 7"/>
          <p:cNvCxnSpPr/>
          <p:nvPr/>
        </p:nvCxnSpPr>
        <p:spPr>
          <a:xfrm flipV="1">
            <a:off x="3635896" y="3284984"/>
            <a:ext cx="295232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>
            <a:off x="4211960" y="4293096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225</TotalTime>
  <Words>362</Words>
  <Application>Microsoft Office PowerPoint</Application>
  <PresentationFormat>Předvádění na obrazovce (4:3)</PresentationFormat>
  <Paragraphs>112</Paragraphs>
  <Slides>18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Bohatý</vt:lpstr>
      <vt:lpstr>Snímek 1</vt:lpstr>
      <vt:lpstr>Chemické usazeniny</vt:lpstr>
      <vt:lpstr>Vznik</vt:lpstr>
      <vt:lpstr>Travertin</vt:lpstr>
      <vt:lpstr>Travertin</vt:lpstr>
      <vt:lpstr>Sintr – chemogenní vápenec</vt:lpstr>
      <vt:lpstr>Podstata krasových jevů</vt:lpstr>
      <vt:lpstr>TYPY KRÁPNÍKŮ</vt:lpstr>
      <vt:lpstr>Aragonit</vt:lpstr>
      <vt:lpstr>Dolomit</vt:lpstr>
      <vt:lpstr>Soli</vt:lpstr>
      <vt:lpstr>Vznik ložiska solí</vt:lpstr>
      <vt:lpstr>Železné rudy</vt:lpstr>
      <vt:lpstr>Bauxit</vt:lpstr>
      <vt:lpstr>Buližník</vt:lpstr>
      <vt:lpstr>Pazourek</vt:lpstr>
      <vt:lpstr>Doplňte text</vt:lpstr>
      <vt:lpstr>Použité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Chemické usazeniny</dc:title>
  <dc:creator>vrtiskova</dc:creator>
  <cp:lastModifiedBy>vrtiskova</cp:lastModifiedBy>
  <cp:revision>30</cp:revision>
  <dcterms:created xsi:type="dcterms:W3CDTF">2013-03-12T15:51:00Z</dcterms:created>
  <dcterms:modified xsi:type="dcterms:W3CDTF">2013-05-12T15:39:34Z</dcterms:modified>
</cp:coreProperties>
</file>