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59" r:id="rId6"/>
    <p:sldId id="260" r:id="rId7"/>
    <p:sldId id="276" r:id="rId8"/>
    <p:sldId id="261" r:id="rId9"/>
    <p:sldId id="262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8" r:id="rId20"/>
    <p:sldId id="271" r:id="rId21"/>
    <p:sldId id="279" r:id="rId22"/>
    <p:sldId id="280" r:id="rId23"/>
    <p:sldId id="272" r:id="rId24"/>
    <p:sldId id="273" r:id="rId25"/>
    <p:sldId id="275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eb.gin.cz/ngin2131/html/predmety/zapisy/prirodopi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://skolajecna.cz/biologie/Sources/Photogallery_Detail.php?intSource=1&amp;intImageId=331" TargetMode="External"/><Relationship Id="rId3" Type="http://schemas.openxmlformats.org/officeDocument/2006/relationships/hyperlink" Target="http://www.latinsky.estranky.cz/img/mid/204/nerovova-soustava2.png.jpg" TargetMode="External"/><Relationship Id="rId7" Type="http://schemas.openxmlformats.org/officeDocument/2006/relationships/hyperlink" Target="http://www.5zsfm.cz/machacovi/priraz/8/reflex.jpg" TargetMode="External"/><Relationship Id="rId12" Type="http://schemas.openxmlformats.org/officeDocument/2006/relationships/hyperlink" Target="http://skolajecna.cz/biologie/Images/Textbook/Big/0090000/00143.png" TargetMode="External"/><Relationship Id="rId2" Type="http://schemas.openxmlformats.org/officeDocument/2006/relationships/hyperlink" Target="http://www.vasenohy.cz/obrazky/startbild_ger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velkaencyklopedie.estranky.cz/img/mid/164/reflex.jpg" TargetMode="External"/><Relationship Id="rId11" Type="http://schemas.openxmlformats.org/officeDocument/2006/relationships/hyperlink" Target="http://82.114.195.35:90/Vyuka/Ka%C4%8D%C3%ADrkov%C3%A1%20Jarmila/Materi%C3%A1ly%20k%20v%C3%BDuce/3.ro%C4%8Dn%C3%ADk/09%20%20Nervov%C3%A1%20soustava/Nervy/04%20Hlavov%C3%A9%20nervy.JPG" TargetMode="External"/><Relationship Id="rId5" Type="http://schemas.openxmlformats.org/officeDocument/2006/relationships/hyperlink" Target="http://82.114.195.35:90/Vyuka/Ka%C4%8D%C3%ADrkov%C3%A1%20Jarmila/Materi%C3%A1ly%20k%20v%C3%BDuce/3.ro%C4%8Dn%C3%ADk/09%20%20Nervov%C3%A1%20soustava/Neuron/0003.jpg" TargetMode="External"/><Relationship Id="rId10" Type="http://schemas.openxmlformats.org/officeDocument/2006/relationships/hyperlink" Target="http://leccos.com/pics/pic/vegetativni_nervovy_system.jpg" TargetMode="External"/><Relationship Id="rId4" Type="http://schemas.openxmlformats.org/officeDocument/2006/relationships/hyperlink" Target="http://82.114.195.35:90/Vyuka/Ka%C4%8D%C3%ADrkov%C3%A1%20Jarmila/Materi%C3%A1ly%20k%20v%C3%BDuce/3.ro%C4%8Dn%C3%ADk/09%20%20Nervov%C3%A1%20soustava/Neuron/002.jpg" TargetMode="External"/><Relationship Id="rId9" Type="http://schemas.openxmlformats.org/officeDocument/2006/relationships/hyperlink" Target="http://files.vyukazsvprazacka.webnode.cz/200000069-a5b2fa7a74/mozek%20po%20%C3%BAprav%C4%9B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67544" y="1628800"/>
            <a:ext cx="8208912" cy="5085184"/>
          </a:xfrm>
        </p:spPr>
        <p:txBody>
          <a:bodyPr>
            <a:normAutofit fontScale="92500" lnSpcReduction="10000"/>
          </a:bodyPr>
          <a:lstStyle/>
          <a:p>
            <a:r>
              <a:rPr lang="cs-CZ" sz="1800" u="sng" dirty="0" smtClean="0">
                <a:solidFill>
                  <a:schemeClr val="tx1"/>
                </a:solidFill>
              </a:rPr>
              <a:t>Název šablony</a:t>
            </a:r>
            <a:r>
              <a:rPr lang="cs-CZ" sz="1800" dirty="0" smtClean="0">
                <a:solidFill>
                  <a:schemeClr val="tx1"/>
                </a:solidFill>
              </a:rPr>
              <a:t>: Inovace v přírodopisu 		52/P23/20. 3. 2013, Vrtišková</a:t>
            </a:r>
          </a:p>
          <a:p>
            <a:r>
              <a:rPr lang="cs-CZ" sz="2400" b="1" dirty="0" smtClean="0">
                <a:solidFill>
                  <a:schemeClr val="tx1"/>
                </a:solidFill>
              </a:rPr>
              <a:t>Vzdělávací oblast: Člověk a příroda</a:t>
            </a:r>
          </a:p>
          <a:p>
            <a:pPr algn="l"/>
            <a:r>
              <a:rPr lang="cs-CZ" sz="1800" u="sng" dirty="0" smtClean="0">
                <a:solidFill>
                  <a:schemeClr val="tx1"/>
                </a:solidFill>
              </a:rPr>
              <a:t>Název výukového materiálu</a:t>
            </a:r>
            <a:r>
              <a:rPr lang="cs-CZ" sz="1800" dirty="0" smtClean="0">
                <a:solidFill>
                  <a:schemeClr val="tx1"/>
                </a:solidFill>
              </a:rPr>
              <a:t>: Biologie člověka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Autor: Mgr. Eva Vrtišková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Předmět: Přírodopis	       Třída: VIII.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Tematický okruh: Orgánové soustavy člověka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Téma: Nervová soustava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Druh výukového materiálu: prezentace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Použití ICT: interaktivní tabule, prezentace v .</a:t>
            </a:r>
            <a:r>
              <a:rPr lang="cs-CZ" sz="1800" dirty="0" err="1" smtClean="0">
                <a:solidFill>
                  <a:schemeClr val="tx1"/>
                </a:solidFill>
              </a:rPr>
              <a:t>ppt</a:t>
            </a:r>
            <a:r>
              <a:rPr lang="cs-CZ" sz="1800" dirty="0" smtClean="0">
                <a:solidFill>
                  <a:schemeClr val="tx1"/>
                </a:solidFill>
              </a:rPr>
              <a:t>, </a:t>
            </a:r>
            <a:r>
              <a:rPr lang="cs-CZ" sz="1800" dirty="0" err="1" smtClean="0">
                <a:solidFill>
                  <a:schemeClr val="tx1"/>
                </a:solidFill>
              </a:rPr>
              <a:t>interaktivita</a:t>
            </a:r>
            <a:endParaRPr lang="cs-CZ" sz="1800" dirty="0" smtClean="0">
              <a:solidFill>
                <a:schemeClr val="tx1"/>
              </a:solidFill>
            </a:endParaRP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Didaktické, metodické poznámky (popis použití výukového materiálu ve výuce): výklad -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Shrnující učivo o nervové soustavě. Uvádí základní informace o stavbě a funkci nervové soustavy. 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Použité zdroje: </a:t>
            </a:r>
          </a:p>
          <a:p>
            <a:pPr algn="l"/>
            <a:r>
              <a:rPr lang="cs-CZ" sz="1800" dirty="0" smtClean="0">
                <a:solidFill>
                  <a:schemeClr val="tx1"/>
                </a:solidFill>
              </a:rPr>
              <a:t>- Přírodopis, učebnice pro osmý ročník ZŠ a víceletá gymnázia. FRAUS 2006, Plzeň.</a:t>
            </a:r>
          </a:p>
          <a:p>
            <a:pPr algn="l"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Poznámky k učebnicím přírodopisu. Dostupné online z: </a:t>
            </a:r>
            <a:r>
              <a:rPr lang="cs-CZ" sz="1800" dirty="0" smtClean="0">
                <a:solidFill>
                  <a:schemeClr val="tx1"/>
                </a:solidFill>
                <a:hlinkClick r:id="rId2"/>
              </a:rPr>
              <a:t>http://web.gin.</a:t>
            </a:r>
            <a:r>
              <a:rPr lang="cs-CZ" sz="1800" dirty="0" err="1" smtClean="0">
                <a:solidFill>
                  <a:schemeClr val="tx1"/>
                </a:solidFill>
                <a:hlinkClick r:id="rId2"/>
              </a:rPr>
              <a:t>cz</a:t>
            </a:r>
            <a:r>
              <a:rPr lang="cs-CZ" sz="1800" dirty="0" smtClean="0">
                <a:solidFill>
                  <a:schemeClr val="tx1"/>
                </a:solidFill>
                <a:hlinkClick r:id="rId2"/>
              </a:rPr>
              <a:t>/ngin2131/</a:t>
            </a:r>
            <a:r>
              <a:rPr lang="cs-CZ" sz="1800" dirty="0" err="1" smtClean="0">
                <a:solidFill>
                  <a:schemeClr val="tx1"/>
                </a:solidFill>
                <a:hlinkClick r:id="rId2"/>
              </a:rPr>
              <a:t>html</a:t>
            </a:r>
            <a:r>
              <a:rPr lang="cs-CZ" sz="18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cs-CZ" sz="1800" dirty="0" err="1" smtClean="0">
                <a:solidFill>
                  <a:schemeClr val="tx1"/>
                </a:solidFill>
                <a:hlinkClick r:id="rId2"/>
              </a:rPr>
              <a:t>predmety</a:t>
            </a:r>
            <a:r>
              <a:rPr lang="cs-CZ" sz="18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cs-CZ" sz="1800" dirty="0" err="1" smtClean="0">
                <a:solidFill>
                  <a:schemeClr val="tx1"/>
                </a:solidFill>
                <a:hlinkClick r:id="rId2"/>
              </a:rPr>
              <a:t>zapisy</a:t>
            </a:r>
            <a:r>
              <a:rPr lang="cs-CZ" sz="1800" dirty="0" smtClean="0">
                <a:solidFill>
                  <a:schemeClr val="tx1"/>
                </a:solidFill>
                <a:hlinkClick r:id="rId2"/>
              </a:rPr>
              <a:t>/</a:t>
            </a:r>
            <a:r>
              <a:rPr lang="cs-CZ" sz="1800" dirty="0" err="1" smtClean="0">
                <a:solidFill>
                  <a:schemeClr val="tx1"/>
                </a:solidFill>
                <a:hlinkClick r:id="rId2"/>
              </a:rPr>
              <a:t>prirodopis.html</a:t>
            </a:r>
            <a:r>
              <a:rPr lang="cs-CZ" sz="1800" dirty="0" smtClean="0">
                <a:solidFill>
                  <a:schemeClr val="tx1"/>
                </a:solidFill>
              </a:rPr>
              <a:t>.</a:t>
            </a:r>
          </a:p>
          <a:p>
            <a:pPr algn="l">
              <a:buFontTx/>
              <a:buChar char="-"/>
            </a:pPr>
            <a:r>
              <a:rPr lang="cs-CZ" sz="1800" dirty="0" smtClean="0">
                <a:solidFill>
                  <a:schemeClr val="tx1"/>
                </a:solidFill>
              </a:rPr>
              <a:t>Vlastní poznámky k učivu</a:t>
            </a:r>
            <a:endParaRPr lang="cs-CZ" sz="1800" dirty="0">
              <a:solidFill>
                <a:schemeClr val="tx1"/>
              </a:solidFill>
            </a:endParaRPr>
          </a:p>
        </p:txBody>
      </p:sp>
      <p:grpSp>
        <p:nvGrpSpPr>
          <p:cNvPr id="2" name="Skupina 8"/>
          <p:cNvGrpSpPr>
            <a:grpSpLocks noGrp="1"/>
          </p:cNvGrpSpPr>
          <p:nvPr>
            <p:ph type="ctrTitle"/>
          </p:nvPr>
        </p:nvGrpSpPr>
        <p:grpSpPr>
          <a:xfrm>
            <a:off x="179512" y="186209"/>
            <a:ext cx="5832648" cy="1298575"/>
            <a:chOff x="539639" y="620639"/>
            <a:chExt cx="4734720" cy="9356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539639" y="692640"/>
              <a:ext cx="4734720" cy="8636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Obrázek 7"/>
            <p:cNvPicPr>
              <a:picLocks noChangeAspect="1"/>
            </p:cNvPicPr>
            <p:nvPr/>
          </p:nvPicPr>
          <p:blipFill>
            <a:blip r:embed="rId4" cstate="print">
              <a:alphaModFix/>
              <a:lum/>
            </a:blip>
            <a:srcRect/>
            <a:stretch>
              <a:fillRect/>
            </a:stretch>
          </p:blipFill>
          <p:spPr>
            <a:xfrm>
              <a:off x="4284000" y="620639"/>
              <a:ext cx="935639" cy="79163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velkaencyklopedie.estranky.cz/img/mid/164/ref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257550"/>
            <a:ext cx="4381500" cy="360045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Reflexní oblouk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1.signální soustava – podmíněné a nepodmíněné  reflexy</a:t>
            </a:r>
          </a:p>
          <a:p>
            <a:r>
              <a:rPr lang="cs-CZ" dirty="0" smtClean="0"/>
              <a:t>2.signální soustava – podnět slovo </a:t>
            </a:r>
          </a:p>
          <a:p>
            <a:r>
              <a:rPr lang="cs-CZ" dirty="0" smtClean="0"/>
              <a:t>tzv. vyšší nervová činnost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Páteřní mícha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Chráněna páteřním kanálem</a:t>
            </a:r>
          </a:p>
          <a:p>
            <a:r>
              <a:rPr lang="cs-CZ" dirty="0" smtClean="0"/>
              <a:t>Vychází z ní 31 párů páteřních nervů</a:t>
            </a:r>
          </a:p>
          <a:p>
            <a:r>
              <a:rPr lang="cs-CZ" dirty="0" smtClean="0"/>
              <a:t>Centrum jednoduchých reflexů + přepojovací stanice  pro další vedení vzruchů do mozku</a:t>
            </a:r>
          </a:p>
        </p:txBody>
      </p:sp>
      <p:pic>
        <p:nvPicPr>
          <p:cNvPr id="12290" name="Picture 2" descr="http://www.5zsfm.cz/machacovi/priraz/8/refl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05064"/>
            <a:ext cx="4456922" cy="25972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cs-CZ" dirty="0" smtClean="0"/>
              <a:t> - V průběhu vývoje obratlovců rozčleněn na 3 části:</a:t>
            </a:r>
          </a:p>
          <a:p>
            <a:pPr>
              <a:buNone/>
            </a:pPr>
            <a:r>
              <a:rPr lang="cs-CZ" dirty="0" smtClean="0"/>
              <a:t> - Zadní mozek – prodloužená mícha + most + mozeček</a:t>
            </a:r>
          </a:p>
          <a:p>
            <a:pPr>
              <a:buFontTx/>
              <a:buChar char="-"/>
            </a:pPr>
            <a:r>
              <a:rPr lang="cs-CZ" dirty="0" smtClean="0"/>
              <a:t>Střední mozek</a:t>
            </a:r>
          </a:p>
          <a:p>
            <a:pPr>
              <a:buFontTx/>
              <a:buChar char="-"/>
            </a:pPr>
            <a:r>
              <a:rPr lang="cs-CZ" dirty="0" smtClean="0"/>
              <a:t>Přední mozek – mezimozek + koncový mozek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Na povrchu mozku i míchy 3 mozkové pleny, obklopen mozkomíšním mokem      ochrana před otřesy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942432" y="5085184"/>
            <a:ext cx="285752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Prodloužená mícha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 smtClean="0"/>
          </a:p>
          <a:p>
            <a:r>
              <a:rPr lang="cs-CZ" dirty="0" smtClean="0"/>
              <a:t>Pokračování hřbetní míchy</a:t>
            </a:r>
          </a:p>
          <a:p>
            <a:r>
              <a:rPr lang="cs-CZ" dirty="0" smtClean="0"/>
              <a:t>Řídí základní životní funkce – centra srdeční činnosti, dýchání, reflexy přijímání potravy (polykání, sání, slinění), obranné reflexy (kašel, kýchání, zvracení)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5840435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MOST VAROLŮV:</a:t>
            </a:r>
          </a:p>
          <a:p>
            <a:r>
              <a:rPr lang="cs-CZ" dirty="0" smtClean="0"/>
              <a:t>Soubor nervových vláken</a:t>
            </a:r>
          </a:p>
          <a:p>
            <a:r>
              <a:rPr lang="cs-CZ" dirty="0" smtClean="0"/>
              <a:t>Propojení míchy a mozečku</a:t>
            </a:r>
          </a:p>
          <a:p>
            <a:endParaRPr lang="cs-CZ" dirty="0" smtClean="0"/>
          </a:p>
          <a:p>
            <a:r>
              <a:rPr lang="cs-CZ" dirty="0" smtClean="0"/>
              <a:t>MOZEČEK</a:t>
            </a:r>
          </a:p>
          <a:p>
            <a:r>
              <a:rPr lang="cs-CZ" dirty="0" smtClean="0"/>
              <a:t>Zpracování informací z rovnovážného ústrojí, svalů, kůže</a:t>
            </a:r>
          </a:p>
          <a:p>
            <a:r>
              <a:rPr lang="cs-CZ" dirty="0" smtClean="0"/>
              <a:t>Pohybová koordinace – přesnost a plynulost pohybů</a:t>
            </a:r>
          </a:p>
          <a:p>
            <a:r>
              <a:rPr lang="cs-CZ" dirty="0" smtClean="0"/>
              <a:t>Prodloužená mícha, Varolův most, mozeček tvoří </a:t>
            </a:r>
            <a:r>
              <a:rPr lang="cs-CZ" dirty="0" smtClean="0">
                <a:solidFill>
                  <a:schemeClr val="tx2"/>
                </a:solidFill>
              </a:rPr>
              <a:t>mozkový kmen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mozek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Centrum jednoduchých zrakových a sluchových reflexů</a:t>
            </a:r>
          </a:p>
          <a:p>
            <a:r>
              <a:rPr lang="cs-CZ" dirty="0" smtClean="0"/>
              <a:t>Vychází z něj nervy řídící pohyby očí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Mezimozek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Řízení činnosti vnitřních orgánů</a:t>
            </a:r>
          </a:p>
          <a:p>
            <a:r>
              <a:rPr lang="cs-CZ" dirty="0" smtClean="0"/>
              <a:t>Produkce hormonů působících na hypofýzu = propojení nervové a hormonální soustavy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Koncový mozek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Největší oddíl, rozdělen na 2 polokoule – </a:t>
            </a:r>
            <a:r>
              <a:rPr lang="cs-CZ" dirty="0" err="1" smtClean="0"/>
              <a:t>HEMISFERY</a:t>
            </a:r>
            <a:endParaRPr lang="cs-CZ" dirty="0" smtClean="0"/>
          </a:p>
          <a:p>
            <a:r>
              <a:rPr lang="cs-CZ" dirty="0" smtClean="0"/>
              <a:t>Na povrchu šedá kůra mozková členěná v závity</a:t>
            </a:r>
          </a:p>
          <a:p>
            <a:r>
              <a:rPr lang="cs-CZ" dirty="0" smtClean="0"/>
              <a:t>Nadřazená centra pro zpracování zevních podnětů – centra zraková, sluchová, chuťová, řečová, hybná apod.</a:t>
            </a:r>
          </a:p>
          <a:p>
            <a:r>
              <a:rPr lang="cs-CZ" dirty="0" smtClean="0"/>
              <a:t>Asociační oblasti</a:t>
            </a:r>
          </a:p>
          <a:p>
            <a:r>
              <a:rPr lang="cs-CZ" dirty="0" smtClean="0"/>
              <a:t>Formování vědomé činnosti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Mozkové laloky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Čelní – centrum plánování, organizace činností</a:t>
            </a:r>
          </a:p>
          <a:p>
            <a:r>
              <a:rPr lang="cs-CZ" dirty="0" smtClean="0"/>
              <a:t>Temenní – pohybové centrum, centrum citlivosti</a:t>
            </a:r>
          </a:p>
          <a:p>
            <a:r>
              <a:rPr lang="cs-CZ" dirty="0" smtClean="0"/>
              <a:t>Spánkový – centrum sluchu, řečové centrum</a:t>
            </a:r>
          </a:p>
          <a:p>
            <a:r>
              <a:rPr lang="cs-CZ" dirty="0" smtClean="0"/>
              <a:t>Týlní – centrum zraku</a:t>
            </a:r>
            <a:endParaRPr lang="cs-CZ" dirty="0"/>
          </a:p>
        </p:txBody>
      </p:sp>
      <p:pic>
        <p:nvPicPr>
          <p:cNvPr id="5122" name="Picture 2" descr="http://files.vyukazsvprazacka.webnode.cz/200000069-a5b2fa7a74/mozek%20po%20%C3%BAprav%C4%9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2190750"/>
            <a:ext cx="7800975" cy="4667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Stavba mozku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pic>
        <p:nvPicPr>
          <p:cNvPr id="35842" name="Picture 2" descr="Mozek (řez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628800"/>
            <a:ext cx="76200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asenohy.cz/obrazky/startbild_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30904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NERVOVÁ SOUSTAVA</a:t>
            </a:r>
            <a:endParaRPr lang="cs-CZ" u="sng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Obvodová nervová soustava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Systém nervů odstupující z </a:t>
            </a:r>
            <a:r>
              <a:rPr lang="cs-CZ" dirty="0" err="1" smtClean="0"/>
              <a:t>CNS</a:t>
            </a:r>
            <a:endParaRPr lang="cs-CZ" dirty="0" smtClean="0"/>
          </a:p>
          <a:p>
            <a:r>
              <a:rPr lang="cs-CZ" dirty="0" smtClean="0"/>
              <a:t>Svazky nervových vláken + vazivový obal</a:t>
            </a:r>
          </a:p>
          <a:p>
            <a:r>
              <a:rPr lang="cs-CZ" dirty="0" smtClean="0"/>
              <a:t>Na rozdíl od </a:t>
            </a:r>
            <a:r>
              <a:rPr lang="cs-CZ" dirty="0" err="1" smtClean="0"/>
              <a:t>CNS</a:t>
            </a:r>
            <a:r>
              <a:rPr lang="cs-CZ" dirty="0" smtClean="0"/>
              <a:t> je schopnost určité regenerace</a:t>
            </a:r>
          </a:p>
          <a:p>
            <a:endParaRPr lang="cs-CZ" dirty="0" smtClean="0"/>
          </a:p>
          <a:p>
            <a:r>
              <a:rPr lang="cs-CZ" dirty="0" smtClean="0"/>
              <a:t>Dělení: </a:t>
            </a:r>
          </a:p>
          <a:p>
            <a:r>
              <a:rPr lang="cs-CZ" dirty="0" smtClean="0"/>
              <a:t>mozkové nervy – 12 párů, pro inervaci hlavy </a:t>
            </a:r>
            <a:r>
              <a:rPr lang="cs-CZ" sz="1600" dirty="0" smtClean="0"/>
              <a:t>(zrakový, čichový, okohybný, kladkový, </a:t>
            </a:r>
            <a:r>
              <a:rPr lang="cs-CZ" sz="1600" dirty="0" err="1" smtClean="0"/>
              <a:t>trojklanný</a:t>
            </a:r>
            <a:r>
              <a:rPr lang="cs-CZ" sz="1600" dirty="0" smtClean="0"/>
              <a:t>, </a:t>
            </a:r>
            <a:r>
              <a:rPr lang="cs-CZ" sz="1600" dirty="0" err="1" smtClean="0"/>
              <a:t>odtahovací</a:t>
            </a:r>
            <a:r>
              <a:rPr lang="cs-CZ" sz="1600" dirty="0" smtClean="0"/>
              <a:t>, lícní, rovnovážný a sluchový, jazykohltanový, bloudivý, přídatný, podjazykový)</a:t>
            </a:r>
          </a:p>
          <a:p>
            <a:r>
              <a:rPr lang="cs-CZ" dirty="0" smtClean="0"/>
              <a:t>míšní nervy – 31 párů, inervace kůže a kosterních svalů</a:t>
            </a:r>
          </a:p>
          <a:p>
            <a:r>
              <a:rPr lang="cs-CZ" dirty="0" smtClean="0"/>
              <a:t>vegetativní nervy (útrobní) – sympatikus + parasympatikus</a:t>
            </a:r>
          </a:p>
          <a:p>
            <a:pPr>
              <a:buNone/>
            </a:pPr>
            <a:r>
              <a:rPr lang="cs-CZ" dirty="0" smtClean="0"/>
              <a:t>    vychází z mozku i míchy, mimovolní koordinace činnosti vnitřních orgánů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Obvodová nervová soustava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Mozkové nervy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 smtClean="0"/>
              <a:t>Míšní nervy</a:t>
            </a:r>
            <a:endParaRPr lang="cs-CZ" dirty="0"/>
          </a:p>
        </p:txBody>
      </p:sp>
      <p:pic>
        <p:nvPicPr>
          <p:cNvPr id="37890" name="Picture 2" descr="http://82.114.195.35:90/Vyuka/Ka%C4%8D%C3%ADrkov%C3%A1%20Jarmila/Materi%C3%A1ly%20k%20v%C3%BDuce/3.ro%C4%8Dn%C3%ADk/09%20%20Nervov%C3%A1%20soustava/Nervy/04%20Hlavov%C3%A9%20nerv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264" y="2060848"/>
            <a:ext cx="3709503" cy="4320480"/>
          </a:xfrm>
          <a:prstGeom prst="rect">
            <a:avLst/>
          </a:prstGeom>
          <a:noFill/>
        </p:spPr>
      </p:pic>
      <p:pic>
        <p:nvPicPr>
          <p:cNvPr id="37892" name="Picture 4" descr="http://skolajecna.cz/biologie/Images/Textbook/Big/0090000/0014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200150"/>
            <a:ext cx="180975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leccos.com/pics/pic/vegetativni_nervovy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000750" cy="5267325"/>
          </a:xfrm>
          <a:prstGeom prst="rect">
            <a:avLst/>
          </a:prstGeom>
          <a:noFill/>
        </p:spPr>
      </p:pic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Útrobní nervy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Mozek se musí trénovat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Podpůrné buňky nervové soustavy  - - 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smtClean="0"/>
              <a:t> -</a:t>
            </a:r>
          </a:p>
          <a:p>
            <a:pPr marL="514350" indent="-514350">
              <a:buAutoNum type="arabicParenR"/>
            </a:pPr>
            <a:r>
              <a:rPr lang="cs-CZ" dirty="0" smtClean="0"/>
              <a:t>Propojení mezi neurony - - - - 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smtClean="0"/>
              <a:t> - - </a:t>
            </a:r>
          </a:p>
          <a:p>
            <a:pPr marL="514350" indent="-514350">
              <a:buAutoNum type="arabicParenR"/>
            </a:pPr>
            <a:r>
              <a:rPr lang="cs-CZ" dirty="0" smtClean="0"/>
              <a:t>Centrum pro řízení základních životních funkcí    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smtClean="0"/>
              <a:t> - - - - - - - - - -    - - - -</a:t>
            </a:r>
          </a:p>
          <a:p>
            <a:pPr marL="514350" indent="-514350">
              <a:buAutoNum type="arabicParenR"/>
            </a:pPr>
            <a:r>
              <a:rPr lang="cs-CZ" dirty="0" smtClean="0"/>
              <a:t>Dlouhý výběžek neuronu 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smtClean="0"/>
              <a:t> - - -</a:t>
            </a:r>
          </a:p>
          <a:p>
            <a:pPr marL="514350" indent="-514350">
              <a:buAutoNum type="arabicParenR"/>
            </a:pPr>
            <a:r>
              <a:rPr lang="cs-CZ" dirty="0" smtClean="0"/>
              <a:t>Část zadního mozku (most …)  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smtClean="0"/>
              <a:t> - - - - - -</a:t>
            </a:r>
          </a:p>
          <a:p>
            <a:pPr marL="514350" indent="-514350">
              <a:buAutoNum type="arabicParenR"/>
            </a:pPr>
            <a:r>
              <a:rPr lang="cs-CZ" dirty="0" smtClean="0"/>
              <a:t>Tukový obal axonu - - - 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smtClean="0"/>
              <a:t> - -</a:t>
            </a:r>
          </a:p>
          <a:p>
            <a:pPr marL="514350" indent="-514350">
              <a:buAutoNum type="arabicParenR"/>
            </a:pPr>
            <a:r>
              <a:rPr lang="cs-CZ" dirty="0" smtClean="0"/>
              <a:t>Název pro nervovou buňku - - - - 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smtClean="0"/>
              <a:t> -</a:t>
            </a:r>
          </a:p>
          <a:p>
            <a:pPr marL="514350" indent="-514350">
              <a:buAutoNum type="arabicParenR"/>
            </a:pPr>
            <a:r>
              <a:rPr lang="cs-CZ" dirty="0" smtClean="0"/>
              <a:t>Nervy řídící činnost vnitřních orgánů                      </a:t>
            </a: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 smtClean="0"/>
              <a:t> - - - - - - - - - -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cs-CZ" dirty="0" smtClean="0"/>
              <a:t>Podpůrné buňky nervové soustavy:  GL</a:t>
            </a:r>
            <a:r>
              <a:rPr lang="cs-CZ" dirty="0" smtClean="0">
                <a:solidFill>
                  <a:srgbClr val="FF0000"/>
                </a:solidFill>
              </a:rPr>
              <a:t>I</a:t>
            </a:r>
            <a:r>
              <a:rPr lang="cs-CZ" dirty="0" smtClean="0"/>
              <a:t>E</a:t>
            </a:r>
          </a:p>
          <a:p>
            <a:pPr marL="514350" indent="-514350">
              <a:buAutoNum type="arabicParenR"/>
            </a:pPr>
            <a:r>
              <a:rPr lang="cs-CZ" dirty="0" smtClean="0"/>
              <a:t>Propojení mezi neurony:  SYNA</a:t>
            </a:r>
            <a:r>
              <a:rPr lang="cs-CZ" dirty="0" smtClean="0">
                <a:solidFill>
                  <a:srgbClr val="FF0000"/>
                </a:solidFill>
              </a:rPr>
              <a:t>P</a:t>
            </a:r>
            <a:r>
              <a:rPr lang="cs-CZ" dirty="0" smtClean="0"/>
              <a:t>SE</a:t>
            </a:r>
          </a:p>
          <a:p>
            <a:pPr marL="514350" indent="-514350">
              <a:buAutoNum type="arabicParenR"/>
            </a:pPr>
            <a:r>
              <a:rPr lang="cs-CZ" dirty="0" smtClean="0"/>
              <a:t>Centrum pro řízení základních životních funkcí:  </a:t>
            </a:r>
            <a:r>
              <a:rPr lang="cs-CZ" dirty="0" smtClean="0">
                <a:solidFill>
                  <a:srgbClr val="FF0000"/>
                </a:solidFill>
              </a:rPr>
              <a:t>P</a:t>
            </a:r>
            <a:r>
              <a:rPr lang="cs-CZ" dirty="0" smtClean="0"/>
              <a:t>RODLOUŽENÁ MÍCHA  </a:t>
            </a:r>
          </a:p>
          <a:p>
            <a:pPr marL="514350" indent="-514350">
              <a:buAutoNum type="arabicParenR"/>
            </a:pPr>
            <a:r>
              <a:rPr lang="cs-CZ" dirty="0" smtClean="0"/>
              <a:t>Dlouhý výběžek neuronu: </a:t>
            </a:r>
            <a:r>
              <a:rPr lang="cs-CZ" dirty="0" smtClean="0">
                <a:solidFill>
                  <a:srgbClr val="FF0000"/>
                </a:solidFill>
              </a:rPr>
              <a:t>A</a:t>
            </a:r>
            <a:r>
              <a:rPr lang="cs-CZ" dirty="0" smtClean="0"/>
              <a:t>XON</a:t>
            </a:r>
          </a:p>
          <a:p>
            <a:pPr marL="514350" indent="-514350">
              <a:buAutoNum type="arabicParenR"/>
            </a:pPr>
            <a:r>
              <a:rPr lang="cs-CZ" dirty="0" smtClean="0"/>
              <a:t>Část zadního mozku (most …):  </a:t>
            </a:r>
            <a:r>
              <a:rPr lang="cs-CZ" dirty="0" smtClean="0">
                <a:solidFill>
                  <a:srgbClr val="FF0000"/>
                </a:solidFill>
              </a:rPr>
              <a:t>V</a:t>
            </a:r>
            <a:r>
              <a:rPr lang="cs-CZ" dirty="0" smtClean="0"/>
              <a:t>AROLŮV</a:t>
            </a:r>
          </a:p>
          <a:p>
            <a:pPr marL="514350" indent="-514350">
              <a:buAutoNum type="arabicParenR"/>
            </a:pPr>
            <a:r>
              <a:rPr lang="cs-CZ" dirty="0" smtClean="0"/>
              <a:t>Tukový obal axonu: MYE</a:t>
            </a:r>
            <a:r>
              <a:rPr lang="cs-CZ" dirty="0" smtClean="0">
                <a:solidFill>
                  <a:srgbClr val="FF0000"/>
                </a:solidFill>
              </a:rPr>
              <a:t>L</a:t>
            </a:r>
            <a:r>
              <a:rPr lang="cs-CZ" dirty="0" smtClean="0"/>
              <a:t>IN</a:t>
            </a:r>
          </a:p>
          <a:p>
            <a:pPr marL="514350" indent="-514350">
              <a:buAutoNum type="arabicParenR"/>
            </a:pPr>
            <a:r>
              <a:rPr lang="cs-CZ" dirty="0" smtClean="0"/>
              <a:t>Název pro nervovou buňku: NEUR</a:t>
            </a:r>
            <a:r>
              <a:rPr lang="cs-CZ" dirty="0" smtClean="0">
                <a:solidFill>
                  <a:srgbClr val="FF0000"/>
                </a:solidFill>
              </a:rPr>
              <a:t>O</a:t>
            </a:r>
            <a:r>
              <a:rPr lang="cs-CZ" dirty="0" smtClean="0"/>
              <a:t>N</a:t>
            </a:r>
          </a:p>
          <a:p>
            <a:pPr marL="514350" indent="-514350">
              <a:buAutoNum type="arabicParenR"/>
            </a:pPr>
            <a:r>
              <a:rPr lang="cs-CZ" dirty="0" smtClean="0"/>
              <a:t>Nervy řídící činnost vnitřních orgánů:                      </a:t>
            </a:r>
            <a:r>
              <a:rPr lang="cs-CZ" dirty="0" smtClean="0">
                <a:solidFill>
                  <a:srgbClr val="FF0000"/>
                </a:solidFill>
              </a:rPr>
              <a:t>V</a:t>
            </a:r>
            <a:r>
              <a:rPr lang="cs-CZ" dirty="0" smtClean="0"/>
              <a:t>EGETATIVNÍ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 smtClean="0">
                <a:hlinkClick r:id="rId2"/>
              </a:rPr>
              <a:t>http://www.</a:t>
            </a:r>
            <a:r>
              <a:rPr lang="cs-CZ" dirty="0" err="1" smtClean="0">
                <a:hlinkClick r:id="rId2"/>
              </a:rPr>
              <a:t>vasenohy.cz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obrazky</a:t>
            </a:r>
            <a:r>
              <a:rPr lang="cs-CZ" dirty="0" smtClean="0">
                <a:hlinkClick r:id="rId2"/>
              </a:rPr>
              <a:t>/</a:t>
            </a:r>
            <a:r>
              <a:rPr lang="cs-CZ" dirty="0" err="1" smtClean="0">
                <a:hlinkClick r:id="rId2"/>
              </a:rPr>
              <a:t>startbild</a:t>
            </a:r>
            <a:r>
              <a:rPr lang="cs-CZ" dirty="0" smtClean="0">
                <a:hlinkClick r:id="rId2"/>
              </a:rPr>
              <a:t>_</a:t>
            </a:r>
            <a:r>
              <a:rPr lang="cs-CZ" dirty="0" err="1" smtClean="0">
                <a:hlinkClick r:id="rId2"/>
              </a:rPr>
              <a:t>ger.jpg</a:t>
            </a:r>
            <a:endParaRPr lang="cs-CZ" dirty="0" smtClean="0"/>
          </a:p>
          <a:p>
            <a:r>
              <a:rPr lang="cs-CZ" dirty="0" smtClean="0">
                <a:hlinkClick r:id="rId3"/>
              </a:rPr>
              <a:t>http://www.latinsky.</a:t>
            </a:r>
            <a:r>
              <a:rPr lang="cs-CZ" dirty="0" err="1" smtClean="0">
                <a:hlinkClick r:id="rId3"/>
              </a:rPr>
              <a:t>estranky.cz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img</a:t>
            </a:r>
            <a:r>
              <a:rPr lang="cs-CZ" dirty="0" smtClean="0">
                <a:hlinkClick r:id="rId3"/>
              </a:rPr>
              <a:t>/</a:t>
            </a:r>
            <a:r>
              <a:rPr lang="cs-CZ" dirty="0" err="1" smtClean="0">
                <a:hlinkClick r:id="rId3"/>
              </a:rPr>
              <a:t>mid</a:t>
            </a:r>
            <a:r>
              <a:rPr lang="cs-CZ" dirty="0" smtClean="0">
                <a:hlinkClick r:id="rId3"/>
              </a:rPr>
              <a:t>/204/</a:t>
            </a:r>
            <a:r>
              <a:rPr lang="cs-CZ" dirty="0" err="1" smtClean="0">
                <a:hlinkClick r:id="rId3"/>
              </a:rPr>
              <a:t>nerovova</a:t>
            </a:r>
            <a:r>
              <a:rPr lang="cs-CZ" dirty="0" smtClean="0">
                <a:hlinkClick r:id="rId3"/>
              </a:rPr>
              <a:t>-soustava2.png.jpg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http://82.114.195.35:90/</a:t>
            </a:r>
            <a:r>
              <a:rPr lang="cs-CZ" dirty="0" err="1" smtClean="0">
                <a:hlinkClick r:id="rId4"/>
              </a:rPr>
              <a:t>Vyuka</a:t>
            </a:r>
            <a:r>
              <a:rPr lang="cs-CZ" dirty="0" smtClean="0">
                <a:hlinkClick r:id="rId4"/>
              </a:rPr>
              <a:t>/</a:t>
            </a:r>
            <a:r>
              <a:rPr lang="cs-CZ" dirty="0" err="1" smtClean="0">
                <a:hlinkClick r:id="rId4"/>
              </a:rPr>
              <a:t>Ka</a:t>
            </a:r>
            <a:r>
              <a:rPr lang="cs-CZ" dirty="0" smtClean="0">
                <a:hlinkClick r:id="rId4"/>
              </a:rPr>
              <a:t>%C4%8D%C3%</a:t>
            </a:r>
            <a:r>
              <a:rPr lang="cs-CZ" dirty="0" err="1" smtClean="0">
                <a:hlinkClick r:id="rId4"/>
              </a:rPr>
              <a:t>ADrkov</a:t>
            </a:r>
            <a:r>
              <a:rPr lang="cs-CZ" dirty="0" smtClean="0">
                <a:hlinkClick r:id="rId4"/>
              </a:rPr>
              <a:t>%C3%A1%20Jarmila/</a:t>
            </a:r>
            <a:r>
              <a:rPr lang="cs-CZ" dirty="0" err="1" smtClean="0">
                <a:hlinkClick r:id="rId4"/>
              </a:rPr>
              <a:t>Materi</a:t>
            </a:r>
            <a:r>
              <a:rPr lang="cs-CZ" dirty="0" smtClean="0">
                <a:hlinkClick r:id="rId4"/>
              </a:rPr>
              <a:t>%C3%A1ly%20k%20v%C3%</a:t>
            </a:r>
            <a:r>
              <a:rPr lang="cs-CZ" dirty="0" err="1" smtClean="0">
                <a:hlinkClick r:id="rId4"/>
              </a:rPr>
              <a:t>BDuce</a:t>
            </a:r>
            <a:r>
              <a:rPr lang="cs-CZ" dirty="0" smtClean="0">
                <a:hlinkClick r:id="rId4"/>
              </a:rPr>
              <a:t>/3.ro%C4%8Dn%C3%</a:t>
            </a:r>
            <a:r>
              <a:rPr lang="cs-CZ" dirty="0" err="1" smtClean="0">
                <a:hlinkClick r:id="rId4"/>
              </a:rPr>
              <a:t>ADk</a:t>
            </a:r>
            <a:r>
              <a:rPr lang="cs-CZ" dirty="0" smtClean="0">
                <a:hlinkClick r:id="rId4"/>
              </a:rPr>
              <a:t>/09%20%20Nervov%C3%A1%20soustava/Neuron/002.jpg</a:t>
            </a:r>
            <a:endParaRPr lang="cs-CZ" dirty="0" smtClean="0"/>
          </a:p>
          <a:p>
            <a:r>
              <a:rPr lang="cs-CZ" dirty="0" smtClean="0">
                <a:hlinkClick r:id="rId5"/>
              </a:rPr>
              <a:t>http://82.114.195.35:90/</a:t>
            </a:r>
            <a:r>
              <a:rPr lang="cs-CZ" dirty="0" err="1" smtClean="0">
                <a:hlinkClick r:id="rId5"/>
              </a:rPr>
              <a:t>Vyuka</a:t>
            </a:r>
            <a:r>
              <a:rPr lang="cs-CZ" dirty="0" smtClean="0">
                <a:hlinkClick r:id="rId5"/>
              </a:rPr>
              <a:t>/</a:t>
            </a:r>
            <a:r>
              <a:rPr lang="cs-CZ" dirty="0" err="1" smtClean="0">
                <a:hlinkClick r:id="rId5"/>
              </a:rPr>
              <a:t>Ka</a:t>
            </a:r>
            <a:r>
              <a:rPr lang="cs-CZ" dirty="0" smtClean="0">
                <a:hlinkClick r:id="rId5"/>
              </a:rPr>
              <a:t>%C4%8D%C3%</a:t>
            </a:r>
            <a:r>
              <a:rPr lang="cs-CZ" dirty="0" err="1" smtClean="0">
                <a:hlinkClick r:id="rId5"/>
              </a:rPr>
              <a:t>ADrkov</a:t>
            </a:r>
            <a:r>
              <a:rPr lang="cs-CZ" dirty="0" smtClean="0">
                <a:hlinkClick r:id="rId5"/>
              </a:rPr>
              <a:t>%C3%A1%20Jarmila/</a:t>
            </a:r>
            <a:r>
              <a:rPr lang="cs-CZ" dirty="0" err="1" smtClean="0">
                <a:hlinkClick r:id="rId5"/>
              </a:rPr>
              <a:t>Materi</a:t>
            </a:r>
            <a:r>
              <a:rPr lang="cs-CZ" dirty="0" smtClean="0">
                <a:hlinkClick r:id="rId5"/>
              </a:rPr>
              <a:t>%C3%A1ly%20k%20v%C3%</a:t>
            </a:r>
            <a:r>
              <a:rPr lang="cs-CZ" dirty="0" err="1" smtClean="0">
                <a:hlinkClick r:id="rId5"/>
              </a:rPr>
              <a:t>BDuce</a:t>
            </a:r>
            <a:r>
              <a:rPr lang="cs-CZ" dirty="0" smtClean="0">
                <a:hlinkClick r:id="rId5"/>
              </a:rPr>
              <a:t>/3.ro%C4%8Dn%C3%</a:t>
            </a:r>
            <a:r>
              <a:rPr lang="cs-CZ" dirty="0" err="1" smtClean="0">
                <a:hlinkClick r:id="rId5"/>
              </a:rPr>
              <a:t>ADk</a:t>
            </a:r>
            <a:r>
              <a:rPr lang="cs-CZ" dirty="0" smtClean="0">
                <a:hlinkClick r:id="rId5"/>
              </a:rPr>
              <a:t>/09%20%20Nervov%C3%A1%20soustava/Neuron/0003.jpg</a:t>
            </a:r>
            <a:endParaRPr lang="cs-CZ" dirty="0" smtClean="0"/>
          </a:p>
          <a:p>
            <a:r>
              <a:rPr lang="cs-CZ" dirty="0" smtClean="0">
                <a:hlinkClick r:id="rId6"/>
              </a:rPr>
              <a:t>http://www.</a:t>
            </a:r>
            <a:r>
              <a:rPr lang="cs-CZ" dirty="0" err="1" smtClean="0">
                <a:hlinkClick r:id="rId6"/>
              </a:rPr>
              <a:t>velkaencyklopedie.estranky.cz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img</a:t>
            </a:r>
            <a:r>
              <a:rPr lang="cs-CZ" dirty="0" smtClean="0">
                <a:hlinkClick r:id="rId6"/>
              </a:rPr>
              <a:t>/</a:t>
            </a:r>
            <a:r>
              <a:rPr lang="cs-CZ" dirty="0" err="1" smtClean="0">
                <a:hlinkClick r:id="rId6"/>
              </a:rPr>
              <a:t>mid</a:t>
            </a:r>
            <a:r>
              <a:rPr lang="cs-CZ" dirty="0" smtClean="0">
                <a:hlinkClick r:id="rId6"/>
              </a:rPr>
              <a:t>/164/reflex.</a:t>
            </a:r>
            <a:r>
              <a:rPr lang="cs-CZ" dirty="0" err="1" smtClean="0">
                <a:hlinkClick r:id="rId6"/>
              </a:rPr>
              <a:t>jpg</a:t>
            </a:r>
            <a:endParaRPr lang="cs-CZ" dirty="0" smtClean="0"/>
          </a:p>
          <a:p>
            <a:r>
              <a:rPr lang="cs-CZ" dirty="0" smtClean="0">
                <a:hlinkClick r:id="rId7"/>
              </a:rPr>
              <a:t>http://www.5zsfm.cz/</a:t>
            </a:r>
            <a:r>
              <a:rPr lang="cs-CZ" dirty="0" err="1" smtClean="0">
                <a:hlinkClick r:id="rId7"/>
              </a:rPr>
              <a:t>machacovi</a:t>
            </a:r>
            <a:r>
              <a:rPr lang="cs-CZ" dirty="0" smtClean="0">
                <a:hlinkClick r:id="rId7"/>
              </a:rPr>
              <a:t>/</a:t>
            </a:r>
            <a:r>
              <a:rPr lang="cs-CZ" dirty="0" err="1" smtClean="0">
                <a:hlinkClick r:id="rId7"/>
              </a:rPr>
              <a:t>priraz</a:t>
            </a:r>
            <a:r>
              <a:rPr lang="cs-CZ" dirty="0" smtClean="0">
                <a:hlinkClick r:id="rId7"/>
              </a:rPr>
              <a:t>/8/reflex.</a:t>
            </a:r>
            <a:r>
              <a:rPr lang="cs-CZ" dirty="0" err="1" smtClean="0">
                <a:hlinkClick r:id="rId7"/>
              </a:rPr>
              <a:t>jpg</a:t>
            </a:r>
            <a:endParaRPr lang="cs-CZ" dirty="0" smtClean="0"/>
          </a:p>
          <a:p>
            <a:r>
              <a:rPr lang="cs-CZ" dirty="0" smtClean="0">
                <a:hlinkClick r:id="rId8"/>
              </a:rPr>
              <a:t>http://skolajecna.cz/biologie/Sources/Photogallery_Detail.php?intSource=1&amp;intImageId=331</a:t>
            </a:r>
            <a:endParaRPr lang="cs-CZ" dirty="0" smtClean="0"/>
          </a:p>
          <a:p>
            <a:r>
              <a:rPr lang="cs-CZ" dirty="0" smtClean="0">
                <a:hlinkClick r:id="rId9"/>
              </a:rPr>
              <a:t>http://files.vyukazsvprazacka.webnode.cz/200000069-a5b2fa7a74/mozek%20po%20%C3%BAprav%C4%9B.jpg</a:t>
            </a:r>
            <a:endParaRPr lang="cs-CZ" dirty="0" smtClean="0"/>
          </a:p>
          <a:p>
            <a:r>
              <a:rPr lang="cs-CZ" dirty="0" smtClean="0">
                <a:hlinkClick r:id="rId10"/>
              </a:rPr>
              <a:t>http://leccos.</a:t>
            </a:r>
            <a:r>
              <a:rPr lang="cs-CZ" dirty="0" err="1" smtClean="0">
                <a:hlinkClick r:id="rId10"/>
              </a:rPr>
              <a:t>com</a:t>
            </a:r>
            <a:r>
              <a:rPr lang="cs-CZ" dirty="0" smtClean="0">
                <a:hlinkClick r:id="rId10"/>
              </a:rPr>
              <a:t>/</a:t>
            </a:r>
            <a:r>
              <a:rPr lang="cs-CZ" dirty="0" err="1" smtClean="0">
                <a:hlinkClick r:id="rId10"/>
              </a:rPr>
              <a:t>pics</a:t>
            </a:r>
            <a:r>
              <a:rPr lang="cs-CZ" dirty="0" smtClean="0">
                <a:hlinkClick r:id="rId10"/>
              </a:rPr>
              <a:t>/pic/</a:t>
            </a:r>
            <a:r>
              <a:rPr lang="cs-CZ" dirty="0" err="1" smtClean="0">
                <a:hlinkClick r:id="rId10"/>
              </a:rPr>
              <a:t>vegetativni</a:t>
            </a:r>
            <a:r>
              <a:rPr lang="cs-CZ" dirty="0" smtClean="0">
                <a:hlinkClick r:id="rId10"/>
              </a:rPr>
              <a:t>_</a:t>
            </a:r>
            <a:r>
              <a:rPr lang="cs-CZ" dirty="0" err="1" smtClean="0">
                <a:hlinkClick r:id="rId10"/>
              </a:rPr>
              <a:t>nervovy</a:t>
            </a:r>
            <a:r>
              <a:rPr lang="cs-CZ" dirty="0" smtClean="0">
                <a:hlinkClick r:id="rId10"/>
              </a:rPr>
              <a:t>_</a:t>
            </a:r>
            <a:r>
              <a:rPr lang="cs-CZ" dirty="0" err="1" smtClean="0">
                <a:hlinkClick r:id="rId10"/>
              </a:rPr>
              <a:t>system.jpg</a:t>
            </a:r>
            <a:endParaRPr lang="cs-CZ" dirty="0" smtClean="0"/>
          </a:p>
          <a:p>
            <a:r>
              <a:rPr lang="cs-CZ" dirty="0" smtClean="0">
                <a:hlinkClick r:id="rId11"/>
              </a:rPr>
              <a:t>http://82.114.195.35:90/</a:t>
            </a:r>
            <a:r>
              <a:rPr lang="cs-CZ" dirty="0" err="1" smtClean="0">
                <a:hlinkClick r:id="rId11"/>
              </a:rPr>
              <a:t>Vyuka</a:t>
            </a:r>
            <a:r>
              <a:rPr lang="cs-CZ" dirty="0" smtClean="0">
                <a:hlinkClick r:id="rId11"/>
              </a:rPr>
              <a:t>/</a:t>
            </a:r>
            <a:r>
              <a:rPr lang="cs-CZ" dirty="0" err="1" smtClean="0">
                <a:hlinkClick r:id="rId11"/>
              </a:rPr>
              <a:t>Ka</a:t>
            </a:r>
            <a:r>
              <a:rPr lang="cs-CZ" dirty="0" smtClean="0">
                <a:hlinkClick r:id="rId11"/>
              </a:rPr>
              <a:t>%C4%8D%C3%</a:t>
            </a:r>
            <a:r>
              <a:rPr lang="cs-CZ" dirty="0" err="1" smtClean="0">
                <a:hlinkClick r:id="rId11"/>
              </a:rPr>
              <a:t>ADrkov</a:t>
            </a:r>
            <a:r>
              <a:rPr lang="cs-CZ" dirty="0" smtClean="0">
                <a:hlinkClick r:id="rId11"/>
              </a:rPr>
              <a:t>%C3%A1%20Jarmila/</a:t>
            </a:r>
            <a:r>
              <a:rPr lang="cs-CZ" dirty="0" err="1" smtClean="0">
                <a:hlinkClick r:id="rId11"/>
              </a:rPr>
              <a:t>Materi</a:t>
            </a:r>
            <a:r>
              <a:rPr lang="cs-CZ" dirty="0" smtClean="0">
                <a:hlinkClick r:id="rId11"/>
              </a:rPr>
              <a:t>%C3%A1ly%20k%20v%C3%</a:t>
            </a:r>
            <a:r>
              <a:rPr lang="cs-CZ" dirty="0" err="1" smtClean="0">
                <a:hlinkClick r:id="rId11"/>
              </a:rPr>
              <a:t>BDuce</a:t>
            </a:r>
            <a:r>
              <a:rPr lang="cs-CZ" dirty="0" smtClean="0">
                <a:hlinkClick r:id="rId11"/>
              </a:rPr>
              <a:t>/3.ro%C4%8Dn%C3%</a:t>
            </a:r>
            <a:r>
              <a:rPr lang="cs-CZ" dirty="0" err="1" smtClean="0">
                <a:hlinkClick r:id="rId11"/>
              </a:rPr>
              <a:t>ADk</a:t>
            </a:r>
            <a:r>
              <a:rPr lang="cs-CZ" dirty="0" smtClean="0">
                <a:hlinkClick r:id="rId11"/>
              </a:rPr>
              <a:t>/09%20%20Nervov%C3%A1%20soustava/Nervy/04%20Hlavov%C3%A9%20nervy.JPG</a:t>
            </a:r>
            <a:endParaRPr lang="cs-CZ" dirty="0" smtClean="0"/>
          </a:p>
          <a:p>
            <a:r>
              <a:rPr lang="cs-CZ" smtClean="0">
                <a:hlinkClick r:id="rId12"/>
              </a:rPr>
              <a:t>http://skolajecna.cz/biologie/Images/Textbook/Big/0090000/00143.png</a:t>
            </a:r>
            <a:endParaRPr lang="cs-CZ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nervové soustavy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Kontrola, řízení organismu:</a:t>
            </a:r>
          </a:p>
          <a:p>
            <a:pPr lvl="1"/>
            <a:r>
              <a:rPr lang="cs-CZ" dirty="0" smtClean="0"/>
              <a:t>Vztah mezi jednotlivými orgánovými soustavami</a:t>
            </a:r>
          </a:p>
          <a:p>
            <a:pPr lvl="1"/>
            <a:r>
              <a:rPr lang="cs-CZ" dirty="0" smtClean="0"/>
              <a:t>Vztah mezi organismem a okolím</a:t>
            </a:r>
          </a:p>
          <a:p>
            <a:pPr lvl="1"/>
            <a:r>
              <a:rPr lang="cs-CZ" dirty="0" smtClean="0"/>
              <a:t>Nervová soustava je citlivá na podněty a vzniklé vzruchy rychle převádí  a obstarává převod příkazů k jednotlivým orgánům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Členění nervové soustavy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Centrální nervová soustava: mozek + mícha</a:t>
            </a:r>
          </a:p>
          <a:p>
            <a:r>
              <a:rPr lang="cs-CZ" dirty="0" smtClean="0"/>
              <a:t>Obvodová nervová soustava: periferní nervy, propojuje </a:t>
            </a:r>
            <a:r>
              <a:rPr lang="cs-CZ" dirty="0" err="1" smtClean="0"/>
              <a:t>CNS</a:t>
            </a:r>
            <a:r>
              <a:rPr lang="cs-CZ" dirty="0" smtClean="0"/>
              <a:t> se všemi částmi těla</a:t>
            </a:r>
            <a:endParaRPr lang="cs-CZ" dirty="0"/>
          </a:p>
        </p:txBody>
      </p:sp>
      <p:pic>
        <p:nvPicPr>
          <p:cNvPr id="17410" name="Picture 2" descr="http://www.latinsky.estranky.cz/img/mid/204/nerovova-soustava2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628800"/>
            <a:ext cx="3024336" cy="44644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 flipH="1">
            <a:off x="7786071" y="1844824"/>
            <a:ext cx="982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Základní stavební jednotkou nervové soustavy je nervová buňka – neuron</a:t>
            </a:r>
          </a:p>
          <a:p>
            <a:r>
              <a:rPr lang="cs-CZ" dirty="0" smtClean="0"/>
              <a:t>Tělo buňky</a:t>
            </a:r>
          </a:p>
          <a:p>
            <a:r>
              <a:rPr lang="cs-CZ" dirty="0" smtClean="0"/>
              <a:t>Krátké výběžky – dendrity – přivádí vzruch</a:t>
            </a:r>
          </a:p>
          <a:p>
            <a:r>
              <a:rPr lang="cs-CZ" dirty="0" smtClean="0"/>
              <a:t>Dlouhé výběžky – axony – vedou vzruchy dále</a:t>
            </a:r>
          </a:p>
          <a:p>
            <a:endParaRPr lang="cs-CZ" dirty="0" smtClean="0"/>
          </a:p>
          <a:p>
            <a:r>
              <a:rPr lang="cs-CZ" dirty="0" smtClean="0"/>
              <a:t>Šedá hmota – těla neuronů</a:t>
            </a:r>
          </a:p>
          <a:p>
            <a:r>
              <a:rPr lang="cs-CZ" dirty="0" smtClean="0"/>
              <a:t>Bílá hmota – svazky axonů obalené tukovým obalem = myelinem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Synapse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Propojení mezi neurony</a:t>
            </a:r>
          </a:p>
          <a:p>
            <a:r>
              <a:rPr lang="cs-CZ" dirty="0" smtClean="0"/>
              <a:t>Jejich prostřednictvím se přenáší informace z jednoho neuronu na druhý = VZRUCH</a:t>
            </a:r>
          </a:p>
          <a:p>
            <a:r>
              <a:rPr lang="cs-CZ" dirty="0" smtClean="0"/>
              <a:t>Přenos zprostředkován chemickými látkami = </a:t>
            </a:r>
            <a:r>
              <a:rPr lang="cs-CZ" dirty="0" err="1" smtClean="0"/>
              <a:t>neurotranesmitery</a:t>
            </a:r>
            <a:r>
              <a:rPr lang="cs-CZ" dirty="0" smtClean="0"/>
              <a:t>, které se váží na receptory neuronu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Neuron, synapse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neuron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772816"/>
            <a:ext cx="4028256" cy="4353347"/>
          </a:xfrm>
        </p:spPr>
        <p:txBody>
          <a:bodyPr/>
          <a:lstStyle/>
          <a:p>
            <a:r>
              <a:rPr lang="cs-CZ" dirty="0" smtClean="0"/>
              <a:t>synapse</a:t>
            </a:r>
            <a:endParaRPr lang="cs-CZ" dirty="0"/>
          </a:p>
        </p:txBody>
      </p:sp>
      <p:pic>
        <p:nvPicPr>
          <p:cNvPr id="33794" name="Picture 2" descr="http://82.114.195.35:90/Vyuka/Ka%C4%8D%C3%ADrkov%C3%A1%20Jarmila/Materi%C3%A1ly%20k%20v%C3%BDuce/3.ro%C4%8Dn%C3%ADk/09%20%20Nervov%C3%A1%20soustava/Neuron/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91" y="2636913"/>
            <a:ext cx="3838638" cy="3672408"/>
          </a:xfrm>
          <a:prstGeom prst="rect">
            <a:avLst/>
          </a:prstGeom>
          <a:noFill/>
        </p:spPr>
      </p:pic>
      <p:pic>
        <p:nvPicPr>
          <p:cNvPr id="33796" name="Picture 4" descr="http://82.114.195.35:90/Vyuka/Ka%C4%8D%C3%ADrkov%C3%A1%20Jarmila/Materi%C3%A1ly%20k%20v%C3%BDuce/3.ro%C4%8Dn%C3%ADk/09%20%20Nervov%C3%A1%20soustava/Neuron/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916832"/>
            <a:ext cx="383857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Podpůrné buňky – glie – pro výživu a oporu nervových buněk</a:t>
            </a:r>
          </a:p>
          <a:p>
            <a:r>
              <a:rPr lang="cs-CZ" dirty="0" err="1" smtClean="0"/>
              <a:t>Astroglie</a:t>
            </a:r>
            <a:r>
              <a:rPr lang="cs-CZ" dirty="0" smtClean="0"/>
              <a:t>, </a:t>
            </a:r>
            <a:r>
              <a:rPr lang="cs-CZ" dirty="0" err="1" smtClean="0"/>
              <a:t>mikroglie</a:t>
            </a:r>
            <a:r>
              <a:rPr lang="cs-CZ" dirty="0" smtClean="0"/>
              <a:t>, ...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525963"/>
          </a:xfrm>
        </p:spPr>
        <p:txBody>
          <a:bodyPr/>
          <a:lstStyle/>
          <a:p>
            <a:r>
              <a:rPr lang="cs-CZ" dirty="0" smtClean="0"/>
              <a:t>Základní funkční jednotka nervového děje</a:t>
            </a:r>
          </a:p>
          <a:p>
            <a:r>
              <a:rPr lang="cs-CZ" dirty="0" smtClean="0"/>
              <a:t>Okamžitá odpověď organismu na vnější či vnitřní podnět</a:t>
            </a:r>
          </a:p>
          <a:p>
            <a:r>
              <a:rPr lang="cs-CZ" dirty="0" smtClean="0"/>
              <a:t>Podmíněné x nepodmíněné</a:t>
            </a:r>
          </a:p>
          <a:p>
            <a:r>
              <a:rPr lang="cs-CZ" dirty="0" err="1" smtClean="0"/>
              <a:t>I</a:t>
            </a:r>
            <a:r>
              <a:rPr lang="cs-CZ" dirty="0" smtClean="0"/>
              <a:t>.</a:t>
            </a:r>
            <a:r>
              <a:rPr lang="cs-CZ" dirty="0" err="1" smtClean="0"/>
              <a:t>P.Pavlov</a:t>
            </a:r>
            <a:r>
              <a:rPr lang="cs-CZ" dirty="0" smtClean="0"/>
              <a:t> – studium podmíněných reflexů</a:t>
            </a:r>
          </a:p>
          <a:p>
            <a:r>
              <a:rPr lang="cs-CZ" dirty="0" smtClean="0"/>
              <a:t>Probíhá po reflexním oblouku: </a:t>
            </a:r>
          </a:p>
          <a:p>
            <a:r>
              <a:rPr lang="cs-CZ" dirty="0" smtClean="0"/>
              <a:t>čidlo     </a:t>
            </a:r>
            <a:r>
              <a:rPr lang="cs-CZ" dirty="0" err="1" smtClean="0"/>
              <a:t>CNS</a:t>
            </a:r>
            <a:r>
              <a:rPr lang="cs-CZ" dirty="0" smtClean="0"/>
              <a:t>       cílový orgán</a:t>
            </a:r>
          </a:p>
          <a:p>
            <a:pPr>
              <a:buNone/>
            </a:pPr>
            <a:r>
              <a:rPr lang="cs-CZ" sz="2000" dirty="0" smtClean="0"/>
              <a:t>Př. Reflex bolesti: Čidlo bolesti      mícha     sval</a:t>
            </a:r>
          </a:p>
          <a:p>
            <a:pPr>
              <a:buNone/>
            </a:pPr>
            <a:endParaRPr lang="cs-CZ" sz="2000" dirty="0" smtClean="0"/>
          </a:p>
        </p:txBody>
      </p:sp>
      <p:sp>
        <p:nvSpPr>
          <p:cNvPr id="4" name="Šipka doprava 3"/>
          <p:cNvSpPr/>
          <p:nvPr/>
        </p:nvSpPr>
        <p:spPr>
          <a:xfrm>
            <a:off x="1714480" y="5357826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2928926" y="5357826"/>
            <a:ext cx="214314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mtClean="0"/>
              <a:t> </a:t>
            </a:r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714744" y="5786454"/>
            <a:ext cx="7143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4643438" y="5786454"/>
            <a:ext cx="71438" cy="7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752</Words>
  <Application>Microsoft Office PowerPoint</Application>
  <PresentationFormat>Předvádění na obrazovce (4:3)</PresentationFormat>
  <Paragraphs>141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Snímek 1</vt:lpstr>
      <vt:lpstr>NERVOVÁ SOUSTAVA</vt:lpstr>
      <vt:lpstr>Funkce nervové soustavy</vt:lpstr>
      <vt:lpstr>Členění nervové soustavy</vt:lpstr>
      <vt:lpstr>Neuron</vt:lpstr>
      <vt:lpstr>Synapse</vt:lpstr>
      <vt:lpstr>Neuron, synapse</vt:lpstr>
      <vt:lpstr>Snímek 8</vt:lpstr>
      <vt:lpstr>Reflex</vt:lpstr>
      <vt:lpstr>Reflexní oblouk</vt:lpstr>
      <vt:lpstr>Páteřní mícha</vt:lpstr>
      <vt:lpstr>Mozek</vt:lpstr>
      <vt:lpstr>Prodloužená mícha</vt:lpstr>
      <vt:lpstr>Snímek 14</vt:lpstr>
      <vt:lpstr>Střední mozek</vt:lpstr>
      <vt:lpstr>Mezimozek</vt:lpstr>
      <vt:lpstr>Koncový mozek</vt:lpstr>
      <vt:lpstr>Mozkové laloky</vt:lpstr>
      <vt:lpstr>Stavba mozku</vt:lpstr>
      <vt:lpstr>Obvodová nervová soustava</vt:lpstr>
      <vt:lpstr>Obvodová nervová soustava</vt:lpstr>
      <vt:lpstr>Útrobní nervy</vt:lpstr>
      <vt:lpstr>Mozek se musí trénovat</vt:lpstr>
      <vt:lpstr>řešení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NERVOVÁ SOUSTAVA</dc:title>
  <cp:lastModifiedBy>vrtiskova</cp:lastModifiedBy>
  <cp:revision>29</cp:revision>
  <dcterms:modified xsi:type="dcterms:W3CDTF">2013-09-23T18:40:33Z</dcterms:modified>
</cp:coreProperties>
</file>