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6" r:id="rId2"/>
    <p:sldId id="256" r:id="rId3"/>
    <p:sldId id="258" r:id="rId4"/>
    <p:sldId id="270" r:id="rId5"/>
    <p:sldId id="263" r:id="rId6"/>
    <p:sldId id="259" r:id="rId7"/>
    <p:sldId id="260" r:id="rId8"/>
    <p:sldId id="264" r:id="rId9"/>
    <p:sldId id="265" r:id="rId10"/>
    <p:sldId id="268" r:id="rId11"/>
    <p:sldId id="269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8CBC-9E23-484E-81EE-615A8ACE5D1F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53D92-D133-419D-A416-3BB41C439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9AD3D5-8E6F-4C20-B9EF-E221BFFD2B40}" type="datetimeFigureOut">
              <a:rPr lang="cs-CZ" smtClean="0"/>
              <a:pPr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035D44-A2B2-43BC-9C28-AE927115E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Ur-Nassiriyah.jpg" TargetMode="External"/><Relationship Id="rId13" Type="http://schemas.openxmlformats.org/officeDocument/2006/relationships/hyperlink" Target="http://cs.wikipedia.org/wiki/Gudea" TargetMode="External"/><Relationship Id="rId18" Type="http://schemas.openxmlformats.org/officeDocument/2006/relationships/hyperlink" Target="http://cs.wikipedia.org/wiki/Epos_o_Gilgame%C5%A1ovi" TargetMode="External"/><Relationship Id="rId3" Type="http://schemas.openxmlformats.org/officeDocument/2006/relationships/hyperlink" Target="http://upload.wikimedia.org/wikipedia/commons/5/57/Cuneiform_script.jpg" TargetMode="External"/><Relationship Id="rId7" Type="http://schemas.openxmlformats.org/officeDocument/2006/relationships/hyperlink" Target="http://cs.wikipedia.org/wiki/Soubor:Choghazanbil2.jpg" TargetMode="External"/><Relationship Id="rId12" Type="http://schemas.openxmlformats.org/officeDocument/2006/relationships/hyperlink" Target="http://cs.wikipedia.org/wiki/Soubor:Ogrody_semiramidy.jpg" TargetMode="External"/><Relationship Id="rId17" Type="http://schemas.openxmlformats.org/officeDocument/2006/relationships/hyperlink" Target="http://vygosh.borec.cz/umeni2.html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cs.wikipedia.org/wiki/Chammurapiho_z%C3%A1kon%C3%ADk" TargetMode="External"/><Relationship Id="rId20" Type="http://schemas.openxmlformats.org/officeDocument/2006/relationships/hyperlink" Target="http://sifry.sourceforge.net/sff_symbo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ci.webpark.cz/klinove.html" TargetMode="External"/><Relationship Id="rId11" Type="http://schemas.openxmlformats.org/officeDocument/2006/relationships/hyperlink" Target="http://cs.wikipedia.org/wiki/I%C5%A1ta%C5%99ina_br%C3%A1na" TargetMode="External"/><Relationship Id="rId5" Type="http://schemas.openxmlformats.org/officeDocument/2006/relationships/hyperlink" Target="http://en.wikipedia.org/wiki/File:Karte_Mesopotamien.png" TargetMode="External"/><Relationship Id="rId15" Type="http://schemas.openxmlformats.org/officeDocument/2006/relationships/hyperlink" Target="http://www.knihy-a.cz/15495/4-nejmocnejsi-vladci-mezopotamie-neznali-soucit-s-rebely-zidy-ani-vlastni-rodinou" TargetMode="External"/><Relationship Id="rId10" Type="http://schemas.openxmlformats.org/officeDocument/2006/relationships/hyperlink" Target="http://cs.wikipedia.org/wiki/Soubor:Plan_of_Babylon_RB.JPG" TargetMode="External"/><Relationship Id="rId19" Type="http://schemas.openxmlformats.org/officeDocument/2006/relationships/hyperlink" Target="http://www.ateismus.com/his/sum/sum4.jpg" TargetMode="External"/><Relationship Id="rId4" Type="http://schemas.openxmlformats.org/officeDocument/2006/relationships/hyperlink" Target="http://cs.wikipedia.org/wiki/Soubor:Tigr-euph.png" TargetMode="External"/><Relationship Id="rId9" Type="http://schemas.openxmlformats.org/officeDocument/2006/relationships/hyperlink" Target="http://cs.wikipedia.org/wiki/Soubor:Pieter_Bruegel_the_Elder_-_The_Tower_of_Babel_(Vienna)_-_Google_Art_Project_-_edited.jpg" TargetMode="External"/><Relationship Id="rId14" Type="http://schemas.openxmlformats.org/officeDocument/2006/relationships/hyperlink" Target="http://cs.wikipedia.org/wiki/Soubor:Human_headed_winged_bull_profil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s.wikipedia.org/wiki/Sum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Zikkura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s.wikipedia.org/wiki/Babyl%C3%B3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310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84213" y="1785926"/>
            <a:ext cx="7920037" cy="4306899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Název šablony: Inovace a zkvalitnění výuky prostřednictvím ICT ve výtvarné výchově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32/Vv02/20.2.2013, K.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Týleová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Vzdělávací oblast: Umění a kultura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cs-CZ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Název výukového materiálu: Dějiny a teorie výtvarného umění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Autor: PaedDr. Karolína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Týleová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Předmět:    Výtvarná výchova                                        Třída: VI.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Tématický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okruh: Dějiny výtvarného umění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Téma: Umění starověké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Mezopotamie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Druh výukového materiálu: prezentace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Použití ICT: interaktivní tabule,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interaktivita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Didaktické, metodické poznámky (popis použití výukového materiálu ve výuce)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výklad –  charakteristika oblasti, území v současném světě, podmínky tvorby, hlavní druhy uměleckých projevů, obrazový materiál, výrazné mezipředmětové vztahy (dějepis, zeměpis), aktivita žáků – vyhledávání informací, řazení pojmů, zpětná vazba, motivace k tvorbě v hodinách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VV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Skupina 8"/>
          <p:cNvGrpSpPr>
            <a:grpSpLocks/>
          </p:cNvGrpSpPr>
          <p:nvPr/>
        </p:nvGrpSpPr>
        <p:grpSpPr bwMode="auto">
          <a:xfrm>
            <a:off x="1928794" y="285728"/>
            <a:ext cx="4735513" cy="1222377"/>
            <a:chOff x="539552" y="620688"/>
            <a:chExt cx="4734957" cy="93610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692696"/>
              <a:ext cx="47349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ek 7" descr="C:\Users\Marsalkova\Pictures\LOGO\LOGO.jpg"/>
            <p:cNvPicPr>
              <a:picLocks noChangeAspect="1" noChangeArrowheads="1"/>
            </p:cNvPicPr>
            <p:nvPr/>
          </p:nvPicPr>
          <p:blipFill>
            <a:blip r:embed="rId4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283968" y="620688"/>
              <a:ext cx="93610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MALÍŘSTVÍ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58204" cy="5688158"/>
          </a:xfrm>
        </p:spPr>
        <p:txBody>
          <a:bodyPr/>
          <a:lstStyle/>
          <a:p>
            <a:r>
              <a:rPr lang="cs-CZ" dirty="0" smtClean="0"/>
              <a:t>Nástěnné malby – zachované jen zbytky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 Malovaná keramika – postavy, zvířata, rostlinné motivy, ornamenty, geometrické vzory…</a:t>
            </a:r>
            <a:endParaRPr lang="cs-CZ" dirty="0"/>
          </a:p>
        </p:txBody>
      </p:sp>
      <p:pic>
        <p:nvPicPr>
          <p:cNvPr id="4" name="Obrázek 3" descr="MEZO freska_su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214422"/>
            <a:ext cx="3359853" cy="222139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5" name="Obrázek 4" descr="MEZO keram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429132"/>
            <a:ext cx="3755025" cy="193383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/>
          <a:lstStyle/>
          <a:p>
            <a:pPr algn="ctr"/>
            <a:r>
              <a:rPr lang="cs-CZ" b="1" dirty="0" smtClean="0"/>
              <a:t>umělecká řemesla / užité umění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86766" cy="554528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Nádoby, džbány – keramika, kov</a:t>
            </a:r>
          </a:p>
          <a:p>
            <a:endParaRPr lang="cs-CZ" dirty="0" smtClean="0"/>
          </a:p>
          <a:p>
            <a:r>
              <a:rPr lang="cs-CZ" dirty="0" smtClean="0"/>
              <a:t>Pečetidla, pečetní válečky</a:t>
            </a:r>
            <a:endParaRPr lang="cs-CZ" dirty="0"/>
          </a:p>
        </p:txBody>
      </p:sp>
      <p:pic>
        <p:nvPicPr>
          <p:cNvPr id="4" name="Obrázek 3" descr="MEZO pecet_ot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643314"/>
            <a:ext cx="3874383" cy="2032463"/>
          </a:xfrm>
          <a:prstGeom prst="rect">
            <a:avLst/>
          </a:prstGeom>
        </p:spPr>
      </p:pic>
      <p:pic>
        <p:nvPicPr>
          <p:cNvPr id="5" name="Obrázek 4" descr="MEZO pece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71810"/>
            <a:ext cx="1613268" cy="2743825"/>
          </a:xfrm>
          <a:prstGeom prst="rect">
            <a:avLst/>
          </a:prstGeom>
        </p:spPr>
      </p:pic>
      <p:pic>
        <p:nvPicPr>
          <p:cNvPr id="6" name="Obrázek 5" descr="MEZO pece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928934"/>
            <a:ext cx="1613268" cy="274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EZO standarta_z_u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857232"/>
            <a:ext cx="5994412" cy="26503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00100" y="285728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STANDARTA Z URU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28926" y="5000636"/>
            <a:ext cx="3046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EPOS </a:t>
            </a:r>
          </a:p>
          <a:p>
            <a:pPr algn="ctr"/>
            <a:r>
              <a:rPr lang="cs-CZ" sz="2000" b="1" dirty="0" smtClean="0"/>
              <a:t>O </a:t>
            </a:r>
          </a:p>
          <a:p>
            <a:pPr algn="ctr"/>
            <a:r>
              <a:rPr lang="cs-CZ" sz="2000" b="1" dirty="0" smtClean="0"/>
              <a:t>GILGAMEŠOVI</a:t>
            </a:r>
            <a:endParaRPr lang="cs-CZ" sz="2000" b="1" dirty="0"/>
          </a:p>
        </p:txBody>
      </p:sp>
      <p:pic>
        <p:nvPicPr>
          <p:cNvPr id="7" name="Obrázek 6" descr="MEZO gilga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71744"/>
            <a:ext cx="1785950" cy="412880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MEZO epos o Gilgamešo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143380"/>
            <a:ext cx="2071702" cy="252371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otázky pro pozorné: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58204" cy="5688158"/>
          </a:xfrm>
        </p:spPr>
        <p:txBody>
          <a:bodyPr/>
          <a:lstStyle/>
          <a:p>
            <a:r>
              <a:rPr lang="cs-CZ" dirty="0" smtClean="0"/>
              <a:t>Která města jsou nejvýznamnějšími památkami?</a:t>
            </a:r>
          </a:p>
          <a:p>
            <a:r>
              <a:rPr lang="cs-CZ" dirty="0" smtClean="0"/>
              <a:t>Čím se spojovaly cihly ve zdivu?</a:t>
            </a:r>
          </a:p>
          <a:p>
            <a:r>
              <a:rPr lang="cs-CZ" dirty="0" smtClean="0"/>
              <a:t>Jakým nástrojem se psalo do hliněných destiček?</a:t>
            </a:r>
          </a:p>
          <a:p>
            <a:r>
              <a:rPr lang="cs-CZ" dirty="0" smtClean="0"/>
              <a:t>Jaká byla oblíbená barva mezopotamských obyvatel?</a:t>
            </a:r>
          </a:p>
          <a:p>
            <a:r>
              <a:rPr lang="cs-CZ" dirty="0" smtClean="0"/>
              <a:t>Z kolika pohledů najednou se zobrazovalo lidské tělo?</a:t>
            </a:r>
          </a:p>
          <a:p>
            <a:r>
              <a:rPr lang="cs-CZ" dirty="0" smtClean="0"/>
              <a:t>Co symbolizují lidská hlava, zvířecí tělo a křídla?</a:t>
            </a:r>
          </a:p>
          <a:p>
            <a:r>
              <a:rPr lang="cs-CZ" dirty="0" smtClean="0"/>
              <a:t>Co je to stéla?</a:t>
            </a:r>
          </a:p>
          <a:p>
            <a:r>
              <a:rPr lang="cs-CZ" dirty="0" smtClean="0"/>
              <a:t>Proč je velmi málo dochovaných nástěnných maleb?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inspirace pro vlastní tvořivou práci</a:t>
            </a:r>
            <a:endParaRPr lang="cs-CZ" b="1" dirty="0"/>
          </a:p>
        </p:txBody>
      </p:sp>
      <p:pic>
        <p:nvPicPr>
          <p:cNvPr id="4" name="Zástupný symbol pro obsah 3" descr="MEZO písmo přep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757642" cy="4643470"/>
          </a:xfrm>
        </p:spPr>
      </p:pic>
      <p:pic>
        <p:nvPicPr>
          <p:cNvPr id="6" name="Zástupný symbol pro obsah 5" descr="MEZO šifrovaná abeceda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86314" y="2357430"/>
            <a:ext cx="3657600" cy="1758936"/>
          </a:xfrm>
        </p:spPr>
      </p:pic>
      <p:pic>
        <p:nvPicPr>
          <p:cNvPr id="7" name="Obrázek 6" descr="MEZO šif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429132"/>
            <a:ext cx="2667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použité odkazy: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329642" cy="568815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cit.2013-02-17] </a:t>
            </a:r>
            <a:r>
              <a:rPr lang="cs-CZ" u="sng" dirty="0" smtClean="0">
                <a:hlinkClick r:id="rId3"/>
              </a:rPr>
              <a:t>http://upload.wikimedia.org/wikipedia/commons/5/57/Cuneiform_script.jpg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4"/>
              </a:rPr>
              <a:t>http://cs.wikipedia.org/wiki/Soubor:Tigr-euph.png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 </a:t>
            </a:r>
            <a:r>
              <a:rPr lang="cs-CZ" u="sng" dirty="0" smtClean="0">
                <a:hlinkClick r:id="rId5"/>
              </a:rPr>
              <a:t>http://en.wikipedia.org/wiki/File:Karte_Mesopotamien.png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6"/>
              </a:rPr>
              <a:t>http://hci.webpark.cz/klinove.html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7"/>
              </a:rPr>
              <a:t>http://cs.wikipedia.org/wiki/Soubor:Choghazanbil2.jpg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8"/>
              </a:rPr>
              <a:t>http://cs.wikipedia.org/wiki/Soubor:Ur-Nassiriyah.jpg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9"/>
              </a:rPr>
              <a:t>http://cs.wikipedia.org/wiki/Soubor:Pieter_Bruegel_the_Elder_-_The_Tower_of_Babel_(Vienna)_-_Google_Art_Project_-_edited.jpg</a:t>
            </a:r>
            <a:r>
              <a:rPr lang="cs-CZ" dirty="0" smtClean="0"/>
              <a:t> 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0"/>
              </a:rPr>
              <a:t>http://cs.wikipedia.org/wiki/Soubor:Plan_of_Babylon_RB.JPG</a:t>
            </a:r>
            <a:r>
              <a:rPr lang="cs-CZ" dirty="0" smtClean="0"/>
              <a:t> 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1"/>
              </a:rPr>
              <a:t>http://cs.wikipedia.org/wiki/I%C5%A1ta%C5%99ina_br%C3%A1na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2"/>
              </a:rPr>
              <a:t>http://cs.wikipedia.org/wiki/Soubor:Ogrody_semiramidy.jpg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3"/>
              </a:rPr>
              <a:t>http://cs.wikipedia.org/wiki/Gudea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4"/>
              </a:rPr>
              <a:t>http://cs.wikipedia.org/wiki/Soubor:Human_headed_winged_bull_profile.jpg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5"/>
              </a:rPr>
              <a:t>http://www.knihy-a.</a:t>
            </a:r>
            <a:r>
              <a:rPr lang="cs-CZ" u="sng" dirty="0" err="1" smtClean="0">
                <a:hlinkClick r:id="rId15"/>
              </a:rPr>
              <a:t>cz</a:t>
            </a:r>
            <a:r>
              <a:rPr lang="cs-CZ" u="sng" dirty="0" smtClean="0">
                <a:hlinkClick r:id="rId15"/>
              </a:rPr>
              <a:t>/15495/4-</a:t>
            </a:r>
            <a:r>
              <a:rPr lang="cs-CZ" u="sng" dirty="0" err="1" smtClean="0">
                <a:hlinkClick r:id="rId15"/>
              </a:rPr>
              <a:t>nejmocnejsi</a:t>
            </a:r>
            <a:r>
              <a:rPr lang="cs-CZ" u="sng" dirty="0" smtClean="0">
                <a:hlinkClick r:id="rId15"/>
              </a:rPr>
              <a:t>-</a:t>
            </a:r>
            <a:r>
              <a:rPr lang="cs-CZ" u="sng" dirty="0" err="1" smtClean="0">
                <a:hlinkClick r:id="rId15"/>
              </a:rPr>
              <a:t>vladci</a:t>
            </a:r>
            <a:r>
              <a:rPr lang="cs-CZ" u="sng" dirty="0" smtClean="0">
                <a:hlinkClick r:id="rId15"/>
              </a:rPr>
              <a:t>-</a:t>
            </a:r>
            <a:r>
              <a:rPr lang="cs-CZ" u="sng" dirty="0" err="1" smtClean="0">
                <a:hlinkClick r:id="rId15"/>
              </a:rPr>
              <a:t>mezopotamie</a:t>
            </a:r>
            <a:r>
              <a:rPr lang="cs-CZ" u="sng" dirty="0" smtClean="0">
                <a:hlinkClick r:id="rId15"/>
              </a:rPr>
              <a:t>-neznali-soucit-s-rebely-</a:t>
            </a:r>
            <a:r>
              <a:rPr lang="cs-CZ" u="sng" dirty="0" err="1" smtClean="0">
                <a:hlinkClick r:id="rId15"/>
              </a:rPr>
              <a:t>zidy</a:t>
            </a:r>
            <a:r>
              <a:rPr lang="cs-CZ" u="sng" dirty="0" smtClean="0">
                <a:hlinkClick r:id="rId15"/>
              </a:rPr>
              <a:t>-ani-vlastni-rodinou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</a:t>
            </a:r>
            <a:r>
              <a:rPr lang="cs-CZ" u="sng" dirty="0" smtClean="0">
                <a:hlinkClick r:id="rId16"/>
              </a:rPr>
              <a:t>http://cs.wikipedia.org/wiki/Chammurapiho_z%C3%A1kon%C3%ADk</a:t>
            </a:r>
            <a:r>
              <a:rPr lang="cs-CZ" dirty="0" smtClean="0"/>
              <a:t> </a:t>
            </a:r>
          </a:p>
          <a:p>
            <a:r>
              <a:rPr lang="cs-CZ" dirty="0" smtClean="0"/>
              <a:t> [cit.2013-02-17]  </a:t>
            </a:r>
            <a:r>
              <a:rPr lang="cs-CZ" u="sng" dirty="0" smtClean="0">
                <a:hlinkClick r:id="rId17"/>
              </a:rPr>
              <a:t>http://vygosh.borec.cz/umeni2.html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 </a:t>
            </a:r>
            <a:r>
              <a:rPr lang="cs-CZ" u="sng" dirty="0" smtClean="0">
                <a:hlinkClick r:id="rId18"/>
              </a:rPr>
              <a:t>http://cs.wikipedia.org/wiki/Epos_o_Gilgame%C5%A1ovi</a:t>
            </a:r>
            <a:r>
              <a:rPr lang="cs-CZ" dirty="0" smtClean="0"/>
              <a:t> </a:t>
            </a:r>
          </a:p>
          <a:p>
            <a:r>
              <a:rPr lang="cs-CZ" dirty="0" smtClean="0"/>
              <a:t>[cit.2013-02-17]   </a:t>
            </a:r>
            <a:r>
              <a:rPr lang="cs-CZ" u="sng" dirty="0" smtClean="0">
                <a:hlinkClick r:id="rId19"/>
              </a:rPr>
              <a:t>http://www.ateismus.</a:t>
            </a:r>
            <a:r>
              <a:rPr lang="cs-CZ" u="sng" dirty="0" err="1" smtClean="0">
                <a:hlinkClick r:id="rId19"/>
              </a:rPr>
              <a:t>com</a:t>
            </a:r>
            <a:r>
              <a:rPr lang="cs-CZ" u="sng" dirty="0" smtClean="0">
                <a:hlinkClick r:id="rId19"/>
              </a:rPr>
              <a:t>/his/sum/sum4.jpg</a:t>
            </a:r>
            <a:r>
              <a:rPr lang="cs-CZ" dirty="0" smtClean="0"/>
              <a:t> </a:t>
            </a:r>
          </a:p>
          <a:p>
            <a:r>
              <a:rPr lang="cs-CZ" dirty="0" smtClean="0"/>
              <a:t> [cit.2013-02-17] </a:t>
            </a:r>
            <a:r>
              <a:rPr lang="cs-CZ" dirty="0" smtClean="0">
                <a:hlinkClick r:id="rId20"/>
              </a:rPr>
              <a:t>http://sifry.sourceforge.net/sff_symbols.html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VÝTVARNÉ UMĚNÍ STAROVĚKÉ MEZOPOTÁMIE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KAROLÍNA TÝLEOVÁ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cs-CZ" b="1" dirty="0" smtClean="0"/>
              <a:t>STAROVĚKÁ</a:t>
            </a:r>
            <a:r>
              <a:rPr lang="cs-CZ" dirty="0" smtClean="0"/>
              <a:t> </a:t>
            </a:r>
            <a:r>
              <a:rPr lang="cs-CZ" b="1" dirty="0" smtClean="0"/>
              <a:t>MEZOPOTÁMIE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29642" cy="5473844"/>
          </a:xfrm>
        </p:spPr>
        <p:txBody>
          <a:bodyPr>
            <a:normAutofit/>
          </a:bodyPr>
          <a:lstStyle/>
          <a:p>
            <a:r>
              <a:rPr lang="cs-CZ" dirty="0" smtClean="0"/>
              <a:t>Přelom 4. a 3. tisíciletí </a:t>
            </a:r>
            <a:r>
              <a:rPr lang="cs-CZ" dirty="0" err="1" smtClean="0"/>
              <a:t>p.n.l</a:t>
            </a:r>
            <a:r>
              <a:rPr lang="cs-CZ" dirty="0" smtClean="0"/>
              <a:t>. (až 539 </a:t>
            </a:r>
            <a:r>
              <a:rPr lang="cs-CZ" dirty="0" err="1" smtClean="0"/>
              <a:t>p.n.l</a:t>
            </a:r>
            <a:r>
              <a:rPr lang="cs-CZ" dirty="0" smtClean="0"/>
              <a:t>.)</a:t>
            </a:r>
          </a:p>
          <a:p>
            <a:r>
              <a:rPr lang="cs-CZ" dirty="0" smtClean="0"/>
              <a:t>Oblast mezi řekami Eufrat a Tigris (tzv. </a:t>
            </a:r>
            <a:r>
              <a:rPr lang="cs-CZ" dirty="0" err="1" smtClean="0"/>
              <a:t>meziříčí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Dnes území Iráku a částečně Sýrie, Turecka a Íránu</a:t>
            </a:r>
          </a:p>
          <a:p>
            <a:r>
              <a:rPr lang="cs-CZ" dirty="0" smtClean="0"/>
              <a:t>Kolébka civilizace – písmo, zákony, městské státy, závlahový systém, architektura, umění…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http://cs.wikipedia.org/wiki/Sumer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Sumerové – sumerské písmo…</a:t>
            </a:r>
          </a:p>
          <a:p>
            <a:pPr>
              <a:buNone/>
            </a:pPr>
            <a:r>
              <a:rPr lang="cs-CZ" dirty="0" err="1" smtClean="0"/>
              <a:t>Akkadové</a:t>
            </a:r>
            <a:r>
              <a:rPr lang="cs-CZ" dirty="0" smtClean="0"/>
              <a:t> – sumersko-akkadská</a:t>
            </a:r>
          </a:p>
          <a:p>
            <a:pPr>
              <a:buNone/>
            </a:pPr>
            <a:r>
              <a:rPr lang="cs-CZ" dirty="0" smtClean="0"/>
              <a:t>			kultura </a:t>
            </a:r>
          </a:p>
          <a:p>
            <a:pPr>
              <a:buNone/>
            </a:pPr>
            <a:r>
              <a:rPr lang="cs-CZ" dirty="0" smtClean="0"/>
              <a:t>Hl. město </a:t>
            </a:r>
            <a:r>
              <a:rPr lang="cs-CZ" dirty="0" err="1" smtClean="0"/>
              <a:t>Uruk</a:t>
            </a:r>
            <a:r>
              <a:rPr lang="cs-CZ" dirty="0" smtClean="0"/>
              <a:t>, Ur, Babylon…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MEZO-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286124"/>
            <a:ext cx="3200403" cy="3216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cs-CZ" b="1" dirty="0" smtClean="0"/>
              <a:t>památná místa a města</a:t>
            </a:r>
            <a:endParaRPr lang="cs-CZ" b="1" dirty="0"/>
          </a:p>
        </p:txBody>
      </p:sp>
      <p:pic>
        <p:nvPicPr>
          <p:cNvPr id="4" name="Zástupný symbol pro obsah 3" descr="MEZOP. mapa Irák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404725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MEZO mapka měst.jpg"/>
          <p:cNvPicPr>
            <a:picLocks noChangeAspect="1"/>
          </p:cNvPicPr>
          <p:nvPr/>
        </p:nvPicPr>
        <p:blipFill>
          <a:blip r:embed="rId3"/>
          <a:srcRect r="703" b="5111"/>
          <a:stretch>
            <a:fillRect/>
          </a:stretch>
        </p:blipFill>
        <p:spPr>
          <a:xfrm>
            <a:off x="5357818" y="1643050"/>
            <a:ext cx="3357586" cy="278608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4282" y="5643578"/>
            <a:ext cx="37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Ašur</a:t>
            </a:r>
            <a:r>
              <a:rPr lang="cs-CZ" b="1" dirty="0" smtClean="0"/>
              <a:t>, Babylon, Ninive, Ur, </a:t>
            </a:r>
            <a:r>
              <a:rPr lang="cs-CZ" b="1" dirty="0" err="1" smtClean="0"/>
              <a:t>Uruk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4282" y="492919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Přiřaď názvy měst k vyznačeným místům: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14942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Ninive, </a:t>
            </a:r>
            <a:r>
              <a:rPr lang="cs-CZ" b="1" dirty="0" err="1" smtClean="0"/>
              <a:t>Ašur</a:t>
            </a:r>
            <a:r>
              <a:rPr lang="cs-CZ" b="1" dirty="0" smtClean="0"/>
              <a:t>, Babylon, </a:t>
            </a:r>
            <a:r>
              <a:rPr lang="cs-CZ" b="1" dirty="0" err="1" smtClean="0"/>
              <a:t>Uruk</a:t>
            </a:r>
            <a:r>
              <a:rPr lang="cs-CZ" b="1" dirty="0" smtClean="0"/>
              <a:t>, Ur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KLÍNOVÉ</a:t>
            </a:r>
            <a:r>
              <a:rPr lang="cs-CZ" sz="2800" dirty="0" smtClean="0"/>
              <a:t> </a:t>
            </a:r>
            <a:r>
              <a:rPr lang="cs-CZ" sz="2800" b="1" dirty="0" smtClean="0"/>
              <a:t>PÍSMO - </a:t>
            </a:r>
            <a:r>
              <a:rPr lang="cs-CZ" sz="3200" b="1" dirty="0" err="1" smtClean="0"/>
              <a:t>klínopis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186766" cy="5759596"/>
          </a:xfrm>
        </p:spPr>
        <p:txBody>
          <a:bodyPr/>
          <a:lstStyle/>
          <a:p>
            <a:r>
              <a:rPr lang="cs-CZ" dirty="0" smtClean="0"/>
              <a:t>Hliněná destička, seříznutý rákos, trojhranné rydlo </a:t>
            </a:r>
          </a:p>
          <a:p>
            <a:r>
              <a:rPr lang="cs-CZ" dirty="0" smtClean="0"/>
              <a:t>Nejprve hospodářské záznamy – účty, smlouvy, zákony…</a:t>
            </a:r>
          </a:p>
          <a:p>
            <a:r>
              <a:rPr lang="cs-CZ" dirty="0" smtClean="0"/>
              <a:t>Zpočátku obrázkové kresby, kvůli zjednodušení otisky</a:t>
            </a:r>
          </a:p>
          <a:p>
            <a:r>
              <a:rPr lang="cs-CZ" dirty="0" smtClean="0"/>
              <a:t>Psalo se shora dolů, později vodorovně, zleva doprava</a:t>
            </a:r>
          </a:p>
          <a:p>
            <a:r>
              <a:rPr lang="cs-CZ" dirty="0" smtClean="0"/>
              <a:t>Nejstarší památka z města </a:t>
            </a:r>
            <a:r>
              <a:rPr lang="cs-CZ" dirty="0" err="1" smtClean="0"/>
              <a:t>Uruk</a:t>
            </a:r>
            <a:r>
              <a:rPr lang="cs-CZ" dirty="0" smtClean="0"/>
              <a:t> – pověst o králi </a:t>
            </a:r>
            <a:r>
              <a:rPr lang="cs-CZ" dirty="0" err="1" smtClean="0"/>
              <a:t>Enmerkarovi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MEZO destič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643314"/>
            <a:ext cx="3019431" cy="2992828"/>
          </a:xfrm>
          <a:prstGeom prst="rect">
            <a:avLst/>
          </a:prstGeom>
        </p:spPr>
      </p:pic>
      <p:pic>
        <p:nvPicPr>
          <p:cNvPr id="5" name="Obrázek 4" descr="sumerské písmo tap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357562"/>
            <a:ext cx="2071692" cy="328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1438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architektura I.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86766" cy="5688158"/>
          </a:xfrm>
        </p:spPr>
        <p:txBody>
          <a:bodyPr/>
          <a:lstStyle/>
          <a:p>
            <a:r>
              <a:rPr lang="cs-CZ" dirty="0" smtClean="0"/>
              <a:t>Málo kamene, cihly sušené i pálené, později </a:t>
            </a:r>
          </a:p>
          <a:p>
            <a:pPr>
              <a:buNone/>
            </a:pPr>
            <a:r>
              <a:rPr lang="cs-CZ" dirty="0" smtClean="0"/>
              <a:t>	s glazurou, přírodní asfalt</a:t>
            </a:r>
          </a:p>
          <a:p>
            <a:r>
              <a:rPr lang="cs-CZ" dirty="0" smtClean="0"/>
              <a:t>Domy, dvory, poschodí, ulice, paláce, chrámy</a:t>
            </a:r>
          </a:p>
          <a:p>
            <a:r>
              <a:rPr lang="cs-CZ" dirty="0" smtClean="0"/>
              <a:t>Zikkuraty – stupňovité pyramidy se schodištěm, svatyně, 2300 let </a:t>
            </a:r>
            <a:r>
              <a:rPr lang="cs-CZ" dirty="0" err="1" smtClean="0"/>
              <a:t>p.n.l</a:t>
            </a:r>
            <a:r>
              <a:rPr lang="cs-CZ" dirty="0" smtClean="0"/>
              <a:t>. město Ur</a:t>
            </a:r>
          </a:p>
          <a:p>
            <a:endParaRPr lang="cs-CZ" dirty="0"/>
          </a:p>
        </p:txBody>
      </p:sp>
      <p:pic>
        <p:nvPicPr>
          <p:cNvPr id="4" name="Obrázek 3" descr="MEZO zikku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14324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Obrázek 4" descr="MEZO zikkurat mladší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000372"/>
            <a:ext cx="367030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6" name="Obdélník 5"/>
          <p:cNvSpPr/>
          <p:nvPr/>
        </p:nvSpPr>
        <p:spPr>
          <a:xfrm>
            <a:off x="785786" y="5857892"/>
            <a:ext cx="373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http://cs.wikipedia.org/wiki/Zikkurat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architektura II.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472518" cy="5473844"/>
          </a:xfrm>
        </p:spPr>
        <p:txBody>
          <a:bodyPr>
            <a:normAutofit fontScale="25000" lnSpcReduction="20000"/>
          </a:bodyPr>
          <a:lstStyle/>
          <a:p>
            <a:r>
              <a:rPr lang="cs-CZ" sz="8000" dirty="0" smtClean="0"/>
              <a:t>Zikkurat – babylonská věž</a:t>
            </a:r>
          </a:p>
          <a:p>
            <a:r>
              <a:rPr lang="cs-CZ" sz="8000" dirty="0" smtClean="0">
                <a:hlinkClick r:id="rId2"/>
              </a:rPr>
              <a:t>http://cs.wikipedia.org/wiki/Babyl%C3%B3n</a:t>
            </a:r>
            <a:endParaRPr lang="cs-CZ" sz="80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8000" dirty="0" smtClean="0"/>
              <a:t>Visuté zahrady </a:t>
            </a:r>
            <a:r>
              <a:rPr lang="cs-CZ" sz="8000" dirty="0" err="1" smtClean="0"/>
              <a:t>Semiramidiny</a:t>
            </a:r>
            <a:endParaRPr lang="cs-CZ" sz="8000" dirty="0" smtClean="0"/>
          </a:p>
          <a:p>
            <a:endParaRPr lang="cs-CZ" sz="8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6200" dirty="0" smtClean="0"/>
              <a:t>                                                                                                                                                                					</a:t>
            </a:r>
            <a:r>
              <a:rPr lang="cs-CZ" sz="8000" dirty="0" err="1" smtClean="0"/>
              <a:t>Ištařina</a:t>
            </a:r>
            <a:r>
              <a:rPr lang="cs-CZ" sz="8000" dirty="0" smtClean="0"/>
              <a:t> brána</a:t>
            </a:r>
          </a:p>
          <a:p>
            <a:pPr>
              <a:buNone/>
            </a:pPr>
            <a:r>
              <a:rPr lang="cs-CZ" sz="6200" dirty="0" smtClean="0"/>
              <a:t> </a:t>
            </a:r>
          </a:p>
          <a:p>
            <a:endParaRPr lang="cs-CZ" dirty="0"/>
          </a:p>
        </p:txBody>
      </p:sp>
      <p:pic>
        <p:nvPicPr>
          <p:cNvPr id="4" name="Obrázek 3" descr="MEZO babylon Bruegh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142984"/>
            <a:ext cx="2794000" cy="20447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MEZO Ištařina br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643314"/>
            <a:ext cx="1866081" cy="248528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MEZO visuté zahrady Semiramid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286256"/>
            <a:ext cx="2794000" cy="14859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Plan_of_Babylon_R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1714488"/>
            <a:ext cx="2595564" cy="171451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cs-CZ" b="1" dirty="0" smtClean="0"/>
              <a:t>SOCHAŘSTVÍ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043890" cy="5616720"/>
          </a:xfrm>
        </p:spPr>
        <p:txBody>
          <a:bodyPr/>
          <a:lstStyle/>
          <a:p>
            <a:r>
              <a:rPr lang="cs-CZ" dirty="0" smtClean="0"/>
              <a:t>Kamenné sochy bohů, vládců, strnulé</a:t>
            </a:r>
          </a:p>
          <a:p>
            <a:r>
              <a:rPr lang="cs-CZ" dirty="0" smtClean="0"/>
              <a:t>Vládce </a:t>
            </a:r>
            <a:r>
              <a:rPr lang="cs-CZ" dirty="0" err="1" smtClean="0"/>
              <a:t>Gudea</a:t>
            </a:r>
            <a:r>
              <a:rPr lang="cs-CZ" dirty="0" smtClean="0"/>
              <a:t> (</a:t>
            </a:r>
            <a:r>
              <a:rPr lang="cs-CZ" dirty="0" err="1" smtClean="0"/>
              <a:t>ensi</a:t>
            </a:r>
            <a:r>
              <a:rPr lang="cs-CZ" dirty="0" smtClean="0"/>
              <a:t>, správce) města </a:t>
            </a:r>
            <a:r>
              <a:rPr lang="cs-CZ" dirty="0" err="1" smtClean="0"/>
              <a:t>Lagaše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2200 </a:t>
            </a:r>
            <a:r>
              <a:rPr lang="cs-CZ" dirty="0" err="1" smtClean="0"/>
              <a:t>p.n.l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Okřídlený býk s lidskou hlavou a orlími</a:t>
            </a:r>
          </a:p>
          <a:p>
            <a:pPr>
              <a:buNone/>
            </a:pPr>
            <a:r>
              <a:rPr lang="cs-CZ" dirty="0" smtClean="0"/>
              <a:t>křídly = síla, moudrost, rychlost,</a:t>
            </a:r>
          </a:p>
          <a:p>
            <a:pPr>
              <a:buNone/>
            </a:pPr>
            <a:r>
              <a:rPr lang="cs-CZ" dirty="0" err="1" smtClean="0"/>
              <a:t>novobabylonská</a:t>
            </a:r>
            <a:r>
              <a:rPr lang="cs-CZ" dirty="0" smtClean="0"/>
              <a:t> památka 900 </a:t>
            </a:r>
            <a:r>
              <a:rPr lang="cs-CZ" dirty="0" err="1" smtClean="0"/>
              <a:t>p.n.l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</a:t>
            </a:r>
          </a:p>
          <a:p>
            <a:pPr>
              <a:buNone/>
            </a:pPr>
            <a:r>
              <a:rPr lang="cs-CZ" dirty="0" smtClean="0"/>
              <a:t>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</a:t>
            </a:r>
            <a:endParaRPr lang="cs-CZ" dirty="0"/>
          </a:p>
        </p:txBody>
      </p:sp>
      <p:pic>
        <p:nvPicPr>
          <p:cNvPr id="4" name="Obrázek 3" descr="MEZO Gud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928802"/>
            <a:ext cx="2121230" cy="318184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MEZO bý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7422" y="4000504"/>
            <a:ext cx="2540000" cy="24384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cs-CZ" b="1" dirty="0" smtClean="0"/>
              <a:t>RELIÉFY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501122" cy="561672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Názorné zobrazení scén, hostin, bitev, obřadů, slavností...</a:t>
            </a:r>
          </a:p>
          <a:p>
            <a:r>
              <a:rPr lang="cs-CZ" sz="2200" dirty="0" smtClean="0"/>
              <a:t>Zvláštní pohled na lidské tělo: hlava a nohy ze strany </a:t>
            </a:r>
          </a:p>
          <a:p>
            <a:pPr>
              <a:buNone/>
            </a:pPr>
            <a:r>
              <a:rPr lang="cs-CZ" sz="2200" dirty="0" smtClean="0"/>
              <a:t>	(z profilu), ramena, trup, oko zepředu  </a:t>
            </a:r>
          </a:p>
          <a:p>
            <a:pPr>
              <a:buNone/>
            </a:pPr>
            <a:r>
              <a:rPr lang="cs-CZ" sz="2200" dirty="0" smtClean="0"/>
              <a:t>Stély – sloupy, desky, náhrobky, památníky</a:t>
            </a:r>
          </a:p>
          <a:p>
            <a:pPr>
              <a:buNone/>
            </a:pPr>
            <a:r>
              <a:rPr lang="cs-CZ" sz="2200" dirty="0" err="1" smtClean="0"/>
              <a:t>Chammurabiho</a:t>
            </a:r>
            <a:r>
              <a:rPr lang="cs-CZ" sz="2200" dirty="0" smtClean="0"/>
              <a:t> zákoník, 1686 </a:t>
            </a:r>
            <a:r>
              <a:rPr lang="cs-CZ" sz="2200" dirty="0" err="1" smtClean="0"/>
              <a:t>p.n.l</a:t>
            </a:r>
            <a:r>
              <a:rPr lang="cs-CZ" sz="2200" dirty="0" smtClean="0"/>
              <a:t>., město </a:t>
            </a:r>
            <a:r>
              <a:rPr lang="cs-CZ" sz="2200" dirty="0" err="1" smtClean="0"/>
              <a:t>Súsy</a:t>
            </a:r>
            <a:r>
              <a:rPr lang="cs-CZ" sz="2200" dirty="0" smtClean="0"/>
              <a:t> (dnes Írán)</a:t>
            </a:r>
          </a:p>
          <a:p>
            <a:pPr>
              <a:buNone/>
            </a:pPr>
            <a:r>
              <a:rPr lang="cs-CZ" sz="2200" dirty="0" smtClean="0"/>
              <a:t> </a:t>
            </a:r>
          </a:p>
          <a:p>
            <a:pPr>
              <a:buNone/>
            </a:pPr>
            <a:r>
              <a:rPr lang="cs-CZ" sz="2200" dirty="0" smtClean="0"/>
              <a:t>					</a:t>
            </a:r>
          </a:p>
        </p:txBody>
      </p:sp>
      <p:pic>
        <p:nvPicPr>
          <p:cNvPr id="5" name="Obrázek 4" descr="MEZO Chammurap. w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286124"/>
            <a:ext cx="1917351" cy="2823735"/>
          </a:xfrm>
          <a:prstGeom prst="rect">
            <a:avLst/>
          </a:prstGeom>
        </p:spPr>
      </p:pic>
      <p:pic>
        <p:nvPicPr>
          <p:cNvPr id="6" name="Obrázek 5" descr="MEZO chammurap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357562"/>
            <a:ext cx="2119317" cy="261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838</TotalTime>
  <Words>465</Words>
  <Application>Microsoft Office PowerPoint</Application>
  <PresentationFormat>Předvádění na obrazovce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Snímek 1</vt:lpstr>
      <vt:lpstr>VÝTVARNÉ UMĚNÍ STAROVĚKÉ MEZOPOTÁMIE</vt:lpstr>
      <vt:lpstr>STAROVĚKÁ MEZOPOTÁMIE</vt:lpstr>
      <vt:lpstr>památná místa a města</vt:lpstr>
      <vt:lpstr>KLÍNOVÉ PÍSMO - klínopis</vt:lpstr>
      <vt:lpstr>architektura I.</vt:lpstr>
      <vt:lpstr>architektura II.</vt:lpstr>
      <vt:lpstr>SOCHAŘSTVÍ</vt:lpstr>
      <vt:lpstr>RELIÉFY</vt:lpstr>
      <vt:lpstr>MALÍŘSTVÍ</vt:lpstr>
      <vt:lpstr>umělecká řemesla / užité umění</vt:lpstr>
      <vt:lpstr>Snímek 12</vt:lpstr>
      <vt:lpstr>otázky pro pozorné:</vt:lpstr>
      <vt:lpstr>inspirace pro vlastní tvořivou práci</vt:lpstr>
      <vt:lpstr>použité odkazy: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VÝTVARNÉ UMĚNÍ STAROVĚKÉ MEZOPOTÁMIE</dc:title>
  <dc:creator>Tyleova</dc:creator>
  <cp:lastModifiedBy>Tyleova</cp:lastModifiedBy>
  <cp:revision>81</cp:revision>
  <dcterms:created xsi:type="dcterms:W3CDTF">2013-02-17T16:19:16Z</dcterms:created>
  <dcterms:modified xsi:type="dcterms:W3CDTF">2013-02-20T20:09:42Z</dcterms:modified>
</cp:coreProperties>
</file>