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2" r:id="rId5"/>
    <p:sldId id="264" r:id="rId6"/>
    <p:sldId id="265" r:id="rId7"/>
    <p:sldId id="261" r:id="rId8"/>
    <p:sldId id="263" r:id="rId9"/>
    <p:sldId id="268" r:id="rId10"/>
    <p:sldId id="269" r:id="rId11"/>
    <p:sldId id="266" r:id="rId12"/>
    <p:sldId id="267" r:id="rId13"/>
    <p:sldId id="272" r:id="rId14"/>
    <p:sldId id="273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C54F0-8C19-4BEA-BD18-1A5E74CC0C0C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287C-9C09-41F3-8FBD-4B9B01DE39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DB3CA-C813-43D2-81DD-51AF605AEE81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edge/>
    <p:sndAc>
      <p:stSnd>
        <p:snd r:embed="rId1" name="09. Who Correct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09A7-B848-497C-8E43-BC8B93962930}" type="datetimeFigureOut">
              <a:rPr lang="cs-CZ" smtClean="0"/>
              <a:pPr/>
              <a:t>28.4.2013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9655-2E53-4559-8A43-3A16B46F8E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  <p:sndAc>
      <p:stSnd>
        <p:snd r:embed="rId13" name="09. Who Correct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nd03.jxs.cz/712/784/953eaaaba4_63870044_o2.gif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572560" cy="4929198"/>
          </a:xfrm>
        </p:spPr>
        <p:txBody>
          <a:bodyPr/>
          <a:lstStyle/>
          <a:p>
            <a:pPr algn="l"/>
            <a:r>
              <a:rPr lang="cs-CZ" b="1" dirty="0" smtClean="0">
                <a:latin typeface="Arial Black" pitchFamily="34" charset="0"/>
                <a:cs typeface="Times New Roman" pitchFamily="18" charset="0"/>
              </a:rPr>
              <a:t> </a:t>
            </a:r>
            <a:r>
              <a:rPr lang="cs-CZ" sz="1800" b="1" kern="1200" dirty="0" smtClean="0">
                <a:solidFill>
                  <a:prstClr val="black">
                    <a:tint val="75000"/>
                  </a:prst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Arial Black" pitchFamily="34" charset="0"/>
                <a:cs typeface="Times New Roman" pitchFamily="18" charset="0"/>
              </a:rPr>
              <a:t>  </a:t>
            </a:r>
            <a:endParaRPr lang="cs-CZ" b="1" dirty="0" smtClean="0">
              <a:latin typeface="Arial Black" pitchFamily="34" charset="0"/>
            </a:endParaRPr>
          </a:p>
        </p:txBody>
      </p:sp>
      <p:grpSp>
        <p:nvGrpSpPr>
          <p:cNvPr id="2" name="Nadpis 3"/>
          <p:cNvGrpSpPr>
            <a:grpSpLocks noGrp="1"/>
          </p:cNvGrpSpPr>
          <p:nvPr>
            <p:ph type="ctrTitle"/>
          </p:nvPr>
        </p:nvGrpSpPr>
        <p:grpSpPr>
          <a:xfrm>
            <a:off x="642910" y="214290"/>
            <a:ext cx="7772400" cy="1345223"/>
            <a:chOff x="626592" y="620688"/>
            <a:chExt cx="4734957" cy="864096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6592" y="620688"/>
              <a:ext cx="4734957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Obrázek 5" descr="C:\Users\Marsalkova\Pictures\LOGO\LOGO.jpg"/>
            <p:cNvPicPr/>
            <p:nvPr/>
          </p:nvPicPr>
          <p:blipFill>
            <a:blip r:embed="rId4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4283968" y="620688"/>
              <a:ext cx="936104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Podnadpis 2"/>
          <p:cNvSpPr txBox="1">
            <a:spLocks/>
          </p:cNvSpPr>
          <p:nvPr/>
        </p:nvSpPr>
        <p:spPr bwMode="auto">
          <a:xfrm>
            <a:off x="571472" y="2060848"/>
            <a:ext cx="8032976" cy="41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Název šablony:  Inovace v HV           32/Hv11/28.4.2013  </a:t>
            </a: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Zbíral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Vzdělávací oblast:  Umění a kultura		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                            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Název výukového materiálu:  Historie české populární hudby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Autor:  Mgr. Petr </a:t>
            </a: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Zbíral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Předmět:  Hudební výchova                                           Třída: 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Tématický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okruh:  Hudební nauka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Téma: </a:t>
            </a:r>
            <a:r>
              <a:rPr kumimoji="0" lang="cs-CZ" sz="33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</a:t>
            </a:r>
            <a:r>
              <a:rPr lang="cs-CZ" sz="3300" b="1" kern="0" dirty="0" smtClean="0">
                <a:latin typeface="Arial Black" pitchFamily="34" charset="0"/>
                <a:cs typeface="Times New Roman" pitchFamily="18" charset="0"/>
              </a:rPr>
              <a:t>Kdo nebo co sem nepatří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Druh výukového materiálu:  </a:t>
            </a:r>
            <a:r>
              <a:rPr lang="cs-CZ" sz="3300" b="1" kern="0" dirty="0" smtClean="0">
                <a:latin typeface="Arial Black" pitchFamily="34" charset="0"/>
                <a:cs typeface="Times New Roman" pitchFamily="18" charset="0"/>
              </a:rPr>
              <a:t>kviz</a:t>
            </a: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s okamžitou kontrolou	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Použití ICT:  interaktivní tabule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Anotace: žáci si soutěžní formou procvičují znalosti z historie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Times New Roman" pitchFamily="18" charset="0"/>
              </a:rPr>
              <a:t>                české populární hudby</a:t>
            </a:r>
            <a:endParaRPr kumimoji="0" lang="cs-CZ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4.</a:t>
            </a:r>
            <a:br>
              <a:rPr lang="sl-SI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česká  lidovka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470004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5.</a:t>
            </a:r>
            <a:br>
              <a:rPr lang="sl-SI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Hašlerovy  písničky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3568" y="2667000"/>
            <a:ext cx="8208912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3600" dirty="0" smtClean="0">
                <a:solidFill>
                  <a:schemeClr val="bg1"/>
                </a:solidFill>
                <a:latin typeface="Arial" charset="0"/>
              </a:rPr>
              <a:t>Po starých zámeckých schodech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Chlupatý kaktus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Ta naše písnička česká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Pětatřicátníci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3994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5.</a:t>
            </a:r>
            <a:r>
              <a:rPr lang="sl-SI" sz="54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54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Hašlerovy  písničky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560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3600" dirty="0" smtClean="0">
                <a:solidFill>
                  <a:schemeClr val="bg1"/>
                </a:solidFill>
                <a:latin typeface="Arial" charset="0"/>
              </a:rPr>
              <a:t>Po starých zámeckých schodech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Chlupatý kaktus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Ta naše písnička česká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Pětatřicátníci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6.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Osvobozené  divadlo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E. F. Burian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Jan Werich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Voskovec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/>
      <p:bldP spid="3584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6.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4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Osvobozené  divadlo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E. F. Burian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Jan Werich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Voskovec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7.</a:t>
            </a:r>
            <a:br>
              <a:rPr lang="sl-SI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Ježkovy  melodie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David a Goliáš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Život je jen náhoda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Kočka na okně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Ezop a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brabenec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175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7.</a:t>
            </a:r>
            <a:r>
              <a:rPr lang="sl-SI" sz="54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54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Ježkovy  melodie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David a Goliáš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Život je jen náhoda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Kočka na okně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Ezop a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brabenec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1472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8.</a:t>
            </a: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český  hit  20. století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982272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trampská píseň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Škoda lásky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Zbraslav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356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8.</a:t>
            </a: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český  hit  20. století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910264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trampská píseň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Škoda lásky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Zbraslav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9.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Divadlo  Semafor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38256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Suchý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Grossmann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Voskovec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Šlitr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81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571612"/>
            <a:ext cx="8763000" cy="2667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Kdo nebo co sem nepatří</a:t>
            </a:r>
            <a:b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/>
            </a:r>
            <a:b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 </a:t>
            </a:r>
            <a:r>
              <a:rPr lang="sl-SI" sz="6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Česká populární</a:t>
            </a:r>
            <a:r>
              <a:rPr lang="sl-SI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/>
            </a:r>
            <a:br>
              <a:rPr lang="sl-SI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</a:br>
            <a:r>
              <a:rPr lang="sl-SI" sz="6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hudba</a:t>
            </a:r>
            <a:r>
              <a:rPr lang="en-GB" sz="40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GB" sz="40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GB" sz="54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GB" sz="54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en-US" sz="54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9154" name="Picture 2" descr="F:\osnov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3571876"/>
            <a:ext cx="428625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9.</a:t>
            </a:r>
            <a:r>
              <a:rPr lang="cs-CZ" sz="20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2000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Divadlo  Semafor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Suchý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Jiří Grossmann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Voskovec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Jiří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Šlitr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10.</a:t>
            </a:r>
            <a:br>
              <a:rPr lang="sl-SI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Písničky  Suchého a Šlitra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28092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Stonožka</a:t>
            </a:r>
            <a:endParaRPr lang="sl-SI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Malé kotě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Pramínek vlasů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Purpura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22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10.</a:t>
            </a:r>
            <a:r>
              <a:rPr lang="sl-SI" sz="54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54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Písničky  Suchého a Šlitra</a:t>
            </a:r>
            <a:endParaRPr lang="en-US" sz="36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9552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Stonožka</a:t>
            </a:r>
            <a:endParaRPr lang="sl-SI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Malé kotě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Pramínek vlasů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Purpura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 Black" pitchFamily="34" charset="0"/>
              </a:rPr>
              <a:t>Kdo nebo co sem nepatří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       Použité zdroje: </a:t>
            </a:r>
            <a:r>
              <a:rPr lang="cs-CZ" dirty="0" smtClean="0">
                <a:hlinkClick r:id="rId3"/>
              </a:rPr>
              <a:t>http://nd03.jxs.cz/712/784/953eaaaba4_63870044_o2.gif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            </a:t>
            </a:r>
            <a:endParaRPr lang="cs-CZ" dirty="0"/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71472" y="271462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1.</a:t>
            </a:r>
            <a:r>
              <a:rPr lang="sl-SI" sz="28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28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české  lidové  tance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785786" y="2643182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furiant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valčík</a:t>
            </a: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skočná</a:t>
            </a: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polka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 dirty="0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615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1.</a:t>
            </a:r>
            <a:r>
              <a:rPr lang="sl-SI" sz="3200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sl-SI" sz="3200" dirty="0" smtClean="0">
                <a:solidFill>
                  <a:srgbClr val="FF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české  lidové  tance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11560" y="2667000"/>
            <a:ext cx="835292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furiant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valčík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skočná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polka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2.</a:t>
            </a:r>
            <a:br>
              <a:rPr lang="cs-CZ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české  lidové  písně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838256" cy="3962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Kdyby byl Bavorov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Pocestný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Okolo Frýdku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D</a:t>
            </a:r>
            <a:r>
              <a:rPr lang="sl-SI" sz="4800" b="1" dirty="0" smtClean="0">
                <a:solidFill>
                  <a:srgbClr val="FF9900"/>
                </a:solidFill>
                <a:latin typeface="Arial" charset="0"/>
              </a:rPr>
              <a:t> 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Široký, hluboký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/>
      <p:bldP spid="481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bg1"/>
                </a:solidFill>
                <a:latin typeface="Arial" charset="0"/>
              </a:rPr>
              <a:t>2.</a:t>
            </a:r>
            <a:r>
              <a:rPr lang="cs-CZ" sz="54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cs-CZ" sz="5400" dirty="0" smtClean="0">
                <a:solidFill>
                  <a:schemeClr val="bg1"/>
                </a:solidFill>
                <a:latin typeface="Arial" charset="0"/>
              </a:rPr>
            </a:br>
            <a:r>
              <a:rPr lang="cs-CZ" sz="3600" dirty="0" smtClean="0">
                <a:solidFill>
                  <a:srgbClr val="FF0000"/>
                </a:solidFill>
                <a:latin typeface="Arial" charset="0"/>
              </a:rPr>
              <a:t>české  lidové  písně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766248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cs-CZ" sz="5400" b="1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Kdyby byl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Bavorov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Pocestný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Okolo Frýdku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Široký</a:t>
            </a:r>
            <a:r>
              <a:rPr lang="cs-CZ" sz="4800" smtClean="0">
                <a:solidFill>
                  <a:schemeClr val="bg1"/>
                </a:solidFill>
                <a:latin typeface="Arial" charset="0"/>
              </a:rPr>
              <a:t>, hluboký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42910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3.</a:t>
            </a:r>
            <a:br>
              <a:rPr lang="sl-SI" sz="66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Kmochovy  skladby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</a:t>
            </a:r>
            <a:r>
              <a:rPr lang="cs-CZ" sz="4800" b="1" dirty="0" smtClean="0">
                <a:solidFill>
                  <a:srgbClr val="FF9900"/>
                </a:solidFill>
                <a:latin typeface="Arial" charset="0"/>
              </a:rPr>
              <a:t> </a:t>
            </a:r>
            <a:r>
              <a:rPr lang="cs-CZ" sz="4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Andulko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šafářova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Kolíne, Kolíne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Muziky, muziky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Ta naše písnička česká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112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00034" y="2643182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571472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l-SI" dirty="0" smtClean="0">
                <a:solidFill>
                  <a:srgbClr val="FF0000"/>
                </a:solidFill>
                <a:latin typeface="Arial" charset="0"/>
              </a:rPr>
              <a:t>by</a:t>
            </a:r>
            <a:endParaRPr lang="en-US" dirty="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71472" y="5643578"/>
            <a:ext cx="8153400" cy="909638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71472" y="2786058"/>
            <a:ext cx="8091518" cy="376237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Andulko šafářova</a:t>
            </a: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Kolíne,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Kolíne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Muziky,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muziky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54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60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Ta naše písnička česká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7643834" y="6215082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9" name="Nadpis 18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8000" dirty="0" smtClean="0">
                <a:solidFill>
                  <a:schemeClr val="bg1"/>
                </a:solidFill>
                <a:latin typeface="Arial" charset="0"/>
              </a:rPr>
              <a:t>3.</a:t>
            </a:r>
            <a:br>
              <a:rPr lang="sl-SI" sz="80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4000" dirty="0" smtClean="0">
                <a:solidFill>
                  <a:srgbClr val="FF0000"/>
                </a:solidFill>
                <a:latin typeface="Arial" charset="0"/>
              </a:rPr>
              <a:t>Kmochovy  skladby</a:t>
            </a:r>
            <a:endParaRPr lang="cs-CZ" sz="4000" dirty="0"/>
          </a:p>
        </p:txBody>
      </p:sp>
    </p:spTree>
  </p:cSld>
  <p:clrMapOvr>
    <a:masterClrMapping/>
  </p:clrMapOvr>
  <p:transition spd="slow"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>
            <a:normAutofit/>
          </a:bodyPr>
          <a:lstStyle/>
          <a:p>
            <a:r>
              <a:rPr lang="sl-SI" sz="6600" dirty="0" smtClean="0">
                <a:solidFill>
                  <a:schemeClr val="bg1"/>
                </a:solidFill>
                <a:latin typeface="Arial" charset="0"/>
              </a:rPr>
              <a:t>4.</a:t>
            </a:r>
            <a:r>
              <a:rPr lang="sl-SI" sz="5400" dirty="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sl-SI" sz="5400" dirty="0" smtClean="0">
                <a:solidFill>
                  <a:schemeClr val="bg1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FF0000"/>
                </a:solidFill>
                <a:latin typeface="Arial" charset="0"/>
              </a:rPr>
              <a:t>česká  lidovka</a:t>
            </a:r>
            <a:endParaRPr lang="en-US" sz="36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Jaroslav Ježek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sl-SI" sz="4800" b="1" baseline="10000" dirty="0" smtClean="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sl-SI" sz="5400" dirty="0" smtClean="0">
                <a:latin typeface="Arial" charset="0"/>
              </a:rPr>
              <a:t> </a:t>
            </a:r>
            <a:r>
              <a:rPr lang="sl-SI" sz="4800" dirty="0" smtClean="0">
                <a:solidFill>
                  <a:schemeClr val="bg1"/>
                </a:solidFill>
                <a:latin typeface="Arial" charset="0"/>
              </a:rPr>
              <a:t>Jaromír Vejvoda</a:t>
            </a:r>
            <a:endParaRPr lang="sl-SI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C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Josef </a:t>
            </a:r>
            <a:r>
              <a:rPr lang="cs-CZ" sz="4800" dirty="0" err="1" smtClean="0">
                <a:solidFill>
                  <a:schemeClr val="bg1"/>
                </a:solidFill>
                <a:latin typeface="Arial" charset="0"/>
              </a:rPr>
              <a:t>Poncar</a:t>
            </a: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dirty="0" smtClean="0">
                <a:latin typeface="Arial" charset="0"/>
              </a:rPr>
              <a:t> </a:t>
            </a:r>
            <a:r>
              <a:rPr lang="cs-CZ" sz="4800" dirty="0" smtClean="0">
                <a:solidFill>
                  <a:schemeClr val="bg1"/>
                </a:solidFill>
                <a:latin typeface="Arial" charset="0"/>
              </a:rPr>
              <a:t>Karel Vacek</a:t>
            </a:r>
            <a:endParaRPr lang="en-US" sz="480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/>
      <p:bldP spid="31752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334</Words>
  <Application>Microsoft Office PowerPoint</Application>
  <PresentationFormat>Předvádění na obrazovce (4:3)</PresentationFormat>
  <Paragraphs>120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Snímek 1</vt:lpstr>
      <vt:lpstr>Kdo nebo co sem nepatří   Česká populární hudba  </vt:lpstr>
      <vt:lpstr>1. české  lidové  tance</vt:lpstr>
      <vt:lpstr>1. české  lidové  tance</vt:lpstr>
      <vt:lpstr>2. české  lidové  písně</vt:lpstr>
      <vt:lpstr>2. české  lidové  písně</vt:lpstr>
      <vt:lpstr>3. Kmochovy  skladby</vt:lpstr>
      <vt:lpstr>3. Kmochovy  skladby</vt:lpstr>
      <vt:lpstr>4. česká  lidovka</vt:lpstr>
      <vt:lpstr>4. česká  lidovka</vt:lpstr>
      <vt:lpstr>5. Hašlerovy  písničky</vt:lpstr>
      <vt:lpstr>5. Hašlerovy  písničky</vt:lpstr>
      <vt:lpstr>6. Osvobozené  divadlo</vt:lpstr>
      <vt:lpstr>6. Osvobozené  divadlo</vt:lpstr>
      <vt:lpstr>7. Ježkovy  melodie</vt:lpstr>
      <vt:lpstr>7. Ježkovy  melodie</vt:lpstr>
      <vt:lpstr> 8. český  hit  20. století</vt:lpstr>
      <vt:lpstr>8. český  hit  20. století</vt:lpstr>
      <vt:lpstr>9. Divadlo  Semafor</vt:lpstr>
      <vt:lpstr>9. Divadlo  Semafor</vt:lpstr>
      <vt:lpstr>10. Písničky  Suchého a Šlitra</vt:lpstr>
      <vt:lpstr>10. Písničky  Suchého a Šlitra</vt:lpstr>
      <vt:lpstr>Kdo nebo co sem nepatří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zbiral</dc:creator>
  <cp:lastModifiedBy>zbiral</cp:lastModifiedBy>
  <cp:revision>43</cp:revision>
  <dcterms:created xsi:type="dcterms:W3CDTF">2013-04-20T08:53:05Z</dcterms:created>
  <dcterms:modified xsi:type="dcterms:W3CDTF">2013-04-28T12:45:41Z</dcterms:modified>
</cp:coreProperties>
</file>