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56" r:id="rId3"/>
    <p:sldId id="257" r:id="rId4"/>
    <p:sldId id="258" r:id="rId5"/>
    <p:sldId id="262" r:id="rId6"/>
    <p:sldId id="259" r:id="rId7"/>
    <p:sldId id="261" r:id="rId8"/>
    <p:sldId id="268" r:id="rId9"/>
    <p:sldId id="263" r:id="rId10"/>
    <p:sldId id="264" r:id="rId11"/>
    <p:sldId id="265" r:id="rId12"/>
    <p:sldId id="266" r:id="rId13"/>
    <p:sldId id="267" r:id="rId14"/>
    <p:sldId id="260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37977-8E94-478F-9C76-4D1713DC1D62}" type="datetimeFigureOut">
              <a:rPr lang="cs-CZ" smtClean="0"/>
              <a:pPr/>
              <a:t>9.3.2013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660C65D-C341-4BD5-858C-7B82EB7220C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37977-8E94-478F-9C76-4D1713DC1D62}" type="datetimeFigureOut">
              <a:rPr lang="cs-CZ" smtClean="0"/>
              <a:pPr/>
              <a:t>9.3.2013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0C65D-C341-4BD5-858C-7B82EB7220C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660C65D-C341-4BD5-858C-7B82EB7220C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37977-8E94-478F-9C76-4D1713DC1D62}" type="datetimeFigureOut">
              <a:rPr lang="cs-CZ" smtClean="0"/>
              <a:pPr/>
              <a:t>9.3.2013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37977-8E94-478F-9C76-4D1713DC1D62}" type="datetimeFigureOut">
              <a:rPr lang="cs-CZ" smtClean="0"/>
              <a:pPr/>
              <a:t>9.3.2013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660C65D-C341-4BD5-858C-7B82EB7220C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37977-8E94-478F-9C76-4D1713DC1D62}" type="datetimeFigureOut">
              <a:rPr lang="cs-CZ" smtClean="0"/>
              <a:pPr/>
              <a:t>9.3.2013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660C65D-C341-4BD5-858C-7B82EB7220C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E737977-8E94-478F-9C76-4D1713DC1D62}" type="datetimeFigureOut">
              <a:rPr lang="cs-CZ" smtClean="0"/>
              <a:pPr/>
              <a:t>9.3.2013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0C65D-C341-4BD5-858C-7B82EB7220C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37977-8E94-478F-9C76-4D1713DC1D62}" type="datetimeFigureOut">
              <a:rPr lang="cs-CZ" smtClean="0"/>
              <a:pPr/>
              <a:t>9.3.2013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660C65D-C341-4BD5-858C-7B82EB7220C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37977-8E94-478F-9C76-4D1713DC1D62}" type="datetimeFigureOut">
              <a:rPr lang="cs-CZ" smtClean="0"/>
              <a:pPr/>
              <a:t>9.3.2013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660C65D-C341-4BD5-858C-7B82EB7220C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37977-8E94-478F-9C76-4D1713DC1D62}" type="datetimeFigureOut">
              <a:rPr lang="cs-CZ" smtClean="0"/>
              <a:pPr/>
              <a:t>9.3.2013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660C65D-C341-4BD5-858C-7B82EB7220C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660C65D-C341-4BD5-858C-7B82EB7220C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37977-8E94-478F-9C76-4D1713DC1D62}" type="datetimeFigureOut">
              <a:rPr lang="cs-CZ" smtClean="0"/>
              <a:pPr/>
              <a:t>9.3.2013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660C65D-C341-4BD5-858C-7B82EB7220C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E737977-8E94-478F-9C76-4D1713DC1D62}" type="datetimeFigureOut">
              <a:rPr lang="cs-CZ" smtClean="0"/>
              <a:pPr/>
              <a:t>9.3.2013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E737977-8E94-478F-9C76-4D1713DC1D62}" type="datetimeFigureOut">
              <a:rPr lang="cs-CZ" smtClean="0"/>
              <a:pPr/>
              <a:t>9.3.2013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660C65D-C341-4BD5-858C-7B82EB7220C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cs.wikipedia.org/wiki/Soubor:V%C3%A1penka_ve_Velk%C3%A9_Chuchli1.jp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projekty.komentovaneudalosti.cz/psp/Sodik/Sodik.jpg" TargetMode="External"/><Relationship Id="rId3" Type="http://schemas.openxmlformats.org/officeDocument/2006/relationships/hyperlink" Target="http://www.komenskeho66.cz/materialy/chemie/WEB-CHEMIE8/obrazky/naoh.jpg" TargetMode="External"/><Relationship Id="rId7" Type="http://schemas.openxmlformats.org/officeDocument/2006/relationships/hyperlink" Target="http://upload.wikimedia.org/wikipedia/commons/thumb/3/35/Throwel_in_a_bucket.JPG/170px-Throwel_in_a_bucket.JPG" TargetMode="External"/><Relationship Id="rId2" Type="http://schemas.openxmlformats.org/officeDocument/2006/relationships/hyperlink" Target="http://www.zschemie.euweb.cz/kyseliny/naoh3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pload.wikimedia.org/wikipedia/commons/thumb/6/6b/Chaux_hydraulique_naturelle_et_eau.JPG/170px-Chaux_hydraulique_naturelle_et_eau.JPG" TargetMode="External"/><Relationship Id="rId5" Type="http://schemas.openxmlformats.org/officeDocument/2006/relationships/hyperlink" Target="http://cs.wikipedia.org/wiki/V%C3%A1penka_(tov%C3%A1rna)" TargetMode="External"/><Relationship Id="rId10" Type="http://schemas.openxmlformats.org/officeDocument/2006/relationships/hyperlink" Target="http://www.youtube.com/watch?v=1-GEWL2kOOM" TargetMode="External"/><Relationship Id="rId4" Type="http://schemas.openxmlformats.org/officeDocument/2006/relationships/hyperlink" Target="http://www.ua.all.biz/img/ua/catalog/1413098.jpeg" TargetMode="External"/><Relationship Id="rId9" Type="http://schemas.openxmlformats.org/officeDocument/2006/relationships/hyperlink" Target="http://www.ped.muni.cz/wchem/sm/hc/labtech/images/videa/alkal_kovy1.jp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1-GEWL2kOOM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7544" y="1628800"/>
            <a:ext cx="8208912" cy="5085184"/>
          </a:xfrm>
        </p:spPr>
        <p:txBody>
          <a:bodyPr>
            <a:noAutofit/>
          </a:bodyPr>
          <a:lstStyle/>
          <a:p>
            <a:r>
              <a:rPr lang="cs-CZ" u="sng" dirty="0" smtClean="0">
                <a:latin typeface="Calibri" pitchFamily="34" charset="0"/>
              </a:rPr>
              <a:t>Název šablony</a:t>
            </a:r>
            <a:r>
              <a:rPr lang="cs-CZ" dirty="0" smtClean="0">
                <a:latin typeface="Calibri" pitchFamily="34" charset="0"/>
              </a:rPr>
              <a:t>: Inovace v přírodopisu 	</a:t>
            </a:r>
            <a:r>
              <a:rPr lang="cs-CZ" dirty="0" smtClean="0">
                <a:latin typeface="Calibri" pitchFamily="34" charset="0"/>
              </a:rPr>
              <a:t>52/ch17/6.2.2013</a:t>
            </a:r>
            <a:r>
              <a:rPr lang="cs-CZ" dirty="0" smtClean="0">
                <a:latin typeface="Calibri" pitchFamily="34" charset="0"/>
              </a:rPr>
              <a:t>, Vrtišková</a:t>
            </a:r>
          </a:p>
          <a:p>
            <a:r>
              <a:rPr lang="cs-CZ" b="1" dirty="0" smtClean="0">
                <a:latin typeface="Calibri" pitchFamily="34" charset="0"/>
              </a:rPr>
              <a:t>Vzdělávací oblast: Člověk a příroda</a:t>
            </a:r>
          </a:p>
          <a:p>
            <a:pPr algn="l"/>
            <a:r>
              <a:rPr lang="cs-CZ" u="sng" dirty="0" smtClean="0">
                <a:latin typeface="Calibri" pitchFamily="34" charset="0"/>
              </a:rPr>
              <a:t>Název výukového materiálu</a:t>
            </a:r>
            <a:r>
              <a:rPr lang="cs-CZ" dirty="0" smtClean="0">
                <a:latin typeface="Calibri" pitchFamily="34" charset="0"/>
              </a:rPr>
              <a:t>: Kyseliny a zásady</a:t>
            </a:r>
          </a:p>
          <a:p>
            <a:pPr algn="l"/>
            <a:r>
              <a:rPr lang="cs-CZ" dirty="0" smtClean="0">
                <a:latin typeface="Calibri" pitchFamily="34" charset="0"/>
              </a:rPr>
              <a:t>Autor: </a:t>
            </a:r>
            <a:r>
              <a:rPr lang="cs-CZ" dirty="0" smtClean="0">
                <a:latin typeface="Calibri" pitchFamily="34" charset="0"/>
              </a:rPr>
              <a:t>MGR. </a:t>
            </a:r>
            <a:r>
              <a:rPr lang="cs-CZ" dirty="0" smtClean="0">
                <a:latin typeface="Calibri" pitchFamily="34" charset="0"/>
              </a:rPr>
              <a:t>Eva Vrtišková</a:t>
            </a:r>
          </a:p>
          <a:p>
            <a:pPr algn="l"/>
            <a:r>
              <a:rPr lang="cs-CZ" dirty="0" smtClean="0">
                <a:latin typeface="Calibri" pitchFamily="34" charset="0"/>
              </a:rPr>
              <a:t>Předmět: Chemie	Třída: VIII.</a:t>
            </a:r>
          </a:p>
          <a:p>
            <a:pPr algn="l"/>
            <a:r>
              <a:rPr lang="cs-CZ" dirty="0" smtClean="0">
                <a:latin typeface="Calibri" pitchFamily="34" charset="0"/>
              </a:rPr>
              <a:t>Tematický okruh: Hydroxidy</a:t>
            </a:r>
          </a:p>
          <a:p>
            <a:pPr algn="l"/>
            <a:r>
              <a:rPr lang="cs-CZ" dirty="0" smtClean="0">
                <a:latin typeface="Calibri" pitchFamily="34" charset="0"/>
              </a:rPr>
              <a:t>Téma: Hydroxidy</a:t>
            </a:r>
          </a:p>
          <a:p>
            <a:pPr algn="l"/>
            <a:r>
              <a:rPr lang="cs-CZ" dirty="0" smtClean="0">
                <a:latin typeface="Calibri" pitchFamily="34" charset="0"/>
              </a:rPr>
              <a:t>Druh výukového materiálu: prezentace</a:t>
            </a:r>
          </a:p>
          <a:p>
            <a:pPr algn="l"/>
            <a:r>
              <a:rPr lang="cs-CZ" dirty="0" smtClean="0">
                <a:latin typeface="Calibri" pitchFamily="34" charset="0"/>
              </a:rPr>
              <a:t>Použití ICT: interaktivní tabule, prezentace v .</a:t>
            </a:r>
            <a:r>
              <a:rPr lang="cs-CZ" dirty="0" err="1" smtClean="0">
                <a:latin typeface="Calibri" pitchFamily="34" charset="0"/>
              </a:rPr>
              <a:t>ppt</a:t>
            </a:r>
            <a:r>
              <a:rPr lang="cs-CZ" dirty="0" smtClean="0">
                <a:latin typeface="Calibri" pitchFamily="34" charset="0"/>
              </a:rPr>
              <a:t>, </a:t>
            </a:r>
            <a:r>
              <a:rPr lang="cs-CZ" dirty="0" err="1" smtClean="0">
                <a:latin typeface="Calibri" pitchFamily="34" charset="0"/>
              </a:rPr>
              <a:t>interaktivita</a:t>
            </a:r>
            <a:endParaRPr lang="cs-CZ" dirty="0" smtClean="0">
              <a:latin typeface="Calibri" pitchFamily="34" charset="0"/>
            </a:endParaRPr>
          </a:p>
          <a:p>
            <a:pPr algn="l"/>
            <a:r>
              <a:rPr lang="cs-CZ" dirty="0" smtClean="0">
                <a:latin typeface="Calibri" pitchFamily="34" charset="0"/>
              </a:rPr>
              <a:t>Didaktické, metodické poznámky (popis použití výukového materiálu ve výuce): výklad</a:t>
            </a:r>
          </a:p>
          <a:p>
            <a:pPr algn="l"/>
            <a:r>
              <a:rPr lang="cs-CZ" dirty="0" smtClean="0">
                <a:latin typeface="Calibri" pitchFamily="34" charset="0"/>
              </a:rPr>
              <a:t>Použité zdroje: </a:t>
            </a:r>
          </a:p>
          <a:p>
            <a:pPr algn="l"/>
            <a:r>
              <a:rPr lang="cs-CZ" dirty="0" smtClean="0">
                <a:latin typeface="Calibri" pitchFamily="34" charset="0"/>
              </a:rPr>
              <a:t>- Chemie, učebnice pro osmý ročník ZŠ a primu víceletých gymnázií. FRAUS 2003, Plzeň.</a:t>
            </a:r>
          </a:p>
          <a:p>
            <a:pPr algn="l">
              <a:buFontTx/>
              <a:buChar char="-"/>
            </a:pPr>
            <a:r>
              <a:rPr lang="cs-CZ" dirty="0" smtClean="0">
                <a:latin typeface="Calibri" pitchFamily="34" charset="0"/>
              </a:rPr>
              <a:t> Poznámky </a:t>
            </a:r>
            <a:r>
              <a:rPr lang="cs-CZ" dirty="0" smtClean="0">
                <a:latin typeface="Calibri" pitchFamily="34" charset="0"/>
              </a:rPr>
              <a:t>k učebnicím Chemie. Dostupné online </a:t>
            </a:r>
          </a:p>
          <a:p>
            <a:pPr algn="l">
              <a:buFontTx/>
              <a:buChar char="-"/>
            </a:pPr>
            <a:r>
              <a:rPr lang="cs-CZ" dirty="0" smtClean="0">
                <a:latin typeface="Calibri" pitchFamily="34" charset="0"/>
              </a:rPr>
              <a:t> Poznámky </a:t>
            </a:r>
            <a:r>
              <a:rPr lang="cs-CZ" dirty="0" smtClean="0">
                <a:latin typeface="Calibri" pitchFamily="34" charset="0"/>
              </a:rPr>
              <a:t>autora</a:t>
            </a:r>
            <a:endParaRPr lang="cs-CZ" dirty="0">
              <a:latin typeface="Calibri" pitchFamily="34" charset="0"/>
            </a:endParaRPr>
          </a:p>
        </p:txBody>
      </p:sp>
      <p:grpSp>
        <p:nvGrpSpPr>
          <p:cNvPr id="2" name="Skupina 8"/>
          <p:cNvGrpSpPr>
            <a:grpSpLocks noGrp="1"/>
          </p:cNvGrpSpPr>
          <p:nvPr>
            <p:ph type="ctrTitle"/>
          </p:nvPr>
        </p:nvGrpSpPr>
        <p:grpSpPr>
          <a:xfrm>
            <a:off x="179512" y="186209"/>
            <a:ext cx="5832648" cy="1298575"/>
            <a:chOff x="539639" y="620639"/>
            <a:chExt cx="4734720" cy="93564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 cstate="print">
              <a:alphaModFix/>
              <a:lum/>
            </a:blip>
            <a:srcRect/>
            <a:stretch>
              <a:fillRect/>
            </a:stretch>
          </p:blipFill>
          <p:spPr>
            <a:xfrm>
              <a:off x="539639" y="692640"/>
              <a:ext cx="4734720" cy="86363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" name="Obrázek 7"/>
            <p:cNvPicPr>
              <a:picLocks noChangeAspect="1"/>
            </p:cNvPicPr>
            <p:nvPr/>
          </p:nvPicPr>
          <p:blipFill>
            <a:blip r:embed="rId3" cstate="print">
              <a:alphaModFix/>
              <a:lum/>
            </a:blip>
            <a:srcRect/>
            <a:stretch>
              <a:fillRect/>
            </a:stretch>
          </p:blipFill>
          <p:spPr>
            <a:xfrm>
              <a:off x="4284000" y="620639"/>
              <a:ext cx="935639" cy="791639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Hydroxid vápenatý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Ca(OH)2</a:t>
            </a:r>
          </a:p>
          <a:p>
            <a:r>
              <a:rPr lang="cs-CZ" dirty="0" smtClean="0"/>
              <a:t>Nejlevnější hydroxid</a:t>
            </a:r>
          </a:p>
          <a:p>
            <a:r>
              <a:rPr lang="cs-CZ" dirty="0" smtClean="0"/>
              <a:t>Pevná, bílá látka</a:t>
            </a:r>
          </a:p>
          <a:p>
            <a:r>
              <a:rPr lang="cs-CZ" dirty="0" smtClean="0"/>
              <a:t>Méně rozpustný ve vodě</a:t>
            </a:r>
          </a:p>
          <a:p>
            <a:r>
              <a:rPr lang="cs-CZ" dirty="0" smtClean="0"/>
              <a:t>Roztok je žíravina</a:t>
            </a:r>
          </a:p>
          <a:p>
            <a:r>
              <a:rPr lang="cs-CZ" dirty="0" smtClean="0"/>
              <a:t>Vyrábí se pálením vápence </a:t>
            </a:r>
          </a:p>
          <a:p>
            <a:r>
              <a:rPr lang="cs-CZ" dirty="0" smtClean="0"/>
              <a:t>Pálené vápno </a:t>
            </a:r>
            <a:r>
              <a:rPr lang="cs-CZ" dirty="0" err="1" smtClean="0"/>
              <a:t>CaO</a:t>
            </a:r>
            <a:r>
              <a:rPr lang="cs-CZ" dirty="0" smtClean="0"/>
              <a:t> ,které se hasí s vodou na Ca(OH)2</a:t>
            </a:r>
          </a:p>
          <a:p>
            <a:r>
              <a:rPr lang="cs-CZ" dirty="0" smtClean="0"/>
              <a:t>                                                       ionizace ve vodě</a:t>
            </a:r>
          </a:p>
          <a:p>
            <a:endParaRPr lang="cs-CZ" dirty="0"/>
          </a:p>
        </p:txBody>
      </p:sp>
      <p:pic>
        <p:nvPicPr>
          <p:cNvPr id="21506" name="Picture 2" descr="http://www.oskole.sk/userfiles/image/Zofia/December/Ch%C3%A9mia/Te%C3%B3ria%20kysel%C3%ADn%20a%20%20z%C3%A1sad%20pod%C4%BEa%20Arrhenia,%201_%20ro%C4%8Dn%C3%ADk,%20S%C5%A0_html_4166d36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5013176"/>
            <a:ext cx="4314825" cy="1190625"/>
          </a:xfrm>
          <a:prstGeom prst="rect">
            <a:avLst/>
          </a:prstGeom>
          <a:noFill/>
        </p:spPr>
      </p:pic>
      <p:cxnSp>
        <p:nvCxnSpPr>
          <p:cNvPr id="6" name="Přímá spojovací šipka 5"/>
          <p:cNvCxnSpPr/>
          <p:nvPr/>
        </p:nvCxnSpPr>
        <p:spPr>
          <a:xfrm flipH="1">
            <a:off x="4860032" y="5445224"/>
            <a:ext cx="1368152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Výroba Ca(OH)</a:t>
            </a:r>
            <a:r>
              <a:rPr lang="cs-CZ" baseline="-25000" dirty="0" smtClean="0"/>
              <a:t>2</a:t>
            </a:r>
            <a:endParaRPr lang="cs-CZ" baseline="-25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Pálení vápence ve vápenkách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611560" y="3284984"/>
            <a:ext cx="60486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/>
              <a:t>Postup výroby vápna</a:t>
            </a:r>
          </a:p>
          <a:p>
            <a:r>
              <a:rPr lang="cs-CZ" dirty="0" smtClean="0"/>
              <a:t>Pálení vápence probíhá při teplotě 900 - 1100°C podle následující rovnice:</a:t>
            </a:r>
            <a:br>
              <a:rPr lang="cs-CZ" dirty="0" smtClean="0"/>
            </a:br>
            <a:r>
              <a:rPr lang="cs-CZ" dirty="0" smtClean="0"/>
              <a:t>CaCO</a:t>
            </a:r>
            <a:r>
              <a:rPr lang="cs-CZ" baseline="-25000" dirty="0" smtClean="0"/>
              <a:t>3</a:t>
            </a:r>
            <a:r>
              <a:rPr lang="cs-CZ" dirty="0" smtClean="0"/>
              <a:t> -&gt; </a:t>
            </a:r>
            <a:r>
              <a:rPr lang="cs-CZ" dirty="0" err="1" smtClean="0"/>
              <a:t>CaO</a:t>
            </a:r>
            <a:r>
              <a:rPr lang="cs-CZ" dirty="0" smtClean="0"/>
              <a:t> + CO</a:t>
            </a:r>
            <a:r>
              <a:rPr lang="cs-CZ" baseline="-25000" dirty="0" smtClean="0"/>
              <a:t>2</a:t>
            </a:r>
          </a:p>
          <a:p>
            <a:endParaRPr lang="cs-CZ" dirty="0" smtClean="0"/>
          </a:p>
          <a:p>
            <a:r>
              <a:rPr lang="cs-CZ" dirty="0" smtClean="0"/>
              <a:t>Hašení vápna: </a:t>
            </a:r>
            <a:r>
              <a:rPr lang="cs-CZ" dirty="0" err="1" smtClean="0"/>
              <a:t>CaO</a:t>
            </a:r>
            <a:r>
              <a:rPr lang="cs-CZ" dirty="0" smtClean="0"/>
              <a:t> + H</a:t>
            </a:r>
            <a:r>
              <a:rPr lang="cs-CZ" baseline="-25000" dirty="0" smtClean="0"/>
              <a:t>2</a:t>
            </a:r>
            <a:r>
              <a:rPr lang="cs-CZ" dirty="0" smtClean="0"/>
              <a:t>O -&gt; Ca(OH)</a:t>
            </a:r>
            <a:r>
              <a:rPr lang="cs-CZ" baseline="-25000" dirty="0" smtClean="0"/>
              <a:t>2</a:t>
            </a:r>
          </a:p>
          <a:p>
            <a:endParaRPr lang="cs-CZ" dirty="0" smtClean="0"/>
          </a:p>
          <a:p>
            <a:r>
              <a:rPr lang="cs-CZ" dirty="0" smtClean="0"/>
              <a:t>Tvrdnutí vápna: Ca(OH)</a:t>
            </a:r>
            <a:r>
              <a:rPr lang="cs-CZ" baseline="-25000" dirty="0" smtClean="0"/>
              <a:t>2</a:t>
            </a:r>
            <a:r>
              <a:rPr lang="cs-CZ" dirty="0" smtClean="0"/>
              <a:t> + CO</a:t>
            </a:r>
            <a:r>
              <a:rPr lang="cs-CZ" baseline="-25000" dirty="0" smtClean="0"/>
              <a:t>2</a:t>
            </a:r>
            <a:r>
              <a:rPr lang="cs-CZ" dirty="0" smtClean="0"/>
              <a:t> -&gt; CaCO</a:t>
            </a:r>
            <a:r>
              <a:rPr lang="cs-CZ" baseline="-25000" dirty="0" smtClean="0"/>
              <a:t>3</a:t>
            </a:r>
            <a:r>
              <a:rPr lang="cs-CZ" dirty="0" smtClean="0"/>
              <a:t> + H</a:t>
            </a:r>
            <a:r>
              <a:rPr lang="cs-CZ" baseline="-25000" dirty="0" smtClean="0"/>
              <a:t>2</a:t>
            </a:r>
            <a:r>
              <a:rPr lang="cs-CZ" dirty="0" smtClean="0"/>
              <a:t>O</a:t>
            </a:r>
            <a:endParaRPr lang="cs-CZ" dirty="0"/>
          </a:p>
        </p:txBody>
      </p:sp>
      <p:pic>
        <p:nvPicPr>
          <p:cNvPr id="22532" name="Picture 4" descr="http://upload.wikimedia.org/wikipedia/commons/thumb/c/c3/V%C3%A1penka_ve_Velk%C3%A9_Chuchli1.jpg/220px-V%C3%A1penka_ve_Velk%C3%A9_Chuchli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1556792"/>
            <a:ext cx="2599556" cy="173697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 zemědělství jako hnojivo pro kyselé půdy</a:t>
            </a:r>
          </a:p>
          <a:p>
            <a:r>
              <a:rPr lang="cs-CZ" dirty="0" smtClean="0"/>
              <a:t>Při výrobě cukru a sody</a:t>
            </a:r>
          </a:p>
          <a:p>
            <a:r>
              <a:rPr lang="cs-CZ" dirty="0" smtClean="0"/>
              <a:t>Ve stavebnictví  </a:t>
            </a:r>
          </a:p>
          <a:p>
            <a:pPr lvl="1"/>
            <a:r>
              <a:rPr lang="cs-CZ" dirty="0" smtClean="0"/>
              <a:t> hašené vápno-vápenný hydrát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Jako vápenná malta-směs s pískem a vodou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Kašovitá směs s vodou k bílení ( dezinfekce)</a:t>
            </a:r>
            <a:endParaRPr lang="cs-CZ" dirty="0"/>
          </a:p>
        </p:txBody>
      </p:sp>
      <p:pic>
        <p:nvPicPr>
          <p:cNvPr id="23554" name="Picture 2" descr="http://upload.wikimedia.org/wikipedia/commons/thumb/6/6b/Chaux_hydraulique_naturelle_et_eau.JPG/170px-Chaux_hydraulique_naturelle_et_ea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4941168"/>
            <a:ext cx="1729317" cy="1302074"/>
          </a:xfrm>
          <a:prstGeom prst="rect">
            <a:avLst/>
          </a:prstGeom>
          <a:noFill/>
        </p:spPr>
      </p:pic>
      <p:pic>
        <p:nvPicPr>
          <p:cNvPr id="23556" name="Picture 4" descr="http://upload.wikimedia.org/wikipedia/commons/thumb/3/35/Throwel_in_a_bucket.JPG/170px-Throwel_in_a_bucke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3429000"/>
            <a:ext cx="1728192" cy="1301227"/>
          </a:xfrm>
          <a:prstGeom prst="rect">
            <a:avLst/>
          </a:prstGeom>
          <a:noFill/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Hydroxidy </a:t>
            </a:r>
            <a:r>
              <a:rPr lang="cs-CZ" dirty="0" smtClean="0"/>
              <a:t>jsou ……………………………. sloučeniny</a:t>
            </a:r>
            <a:endParaRPr lang="cs-CZ" dirty="0" smtClean="0"/>
          </a:p>
          <a:p>
            <a:r>
              <a:rPr lang="cs-CZ" dirty="0" smtClean="0"/>
              <a:t>Důkaz hydroxidu pří vzájemné reakci Na s vodou</a:t>
            </a:r>
          </a:p>
          <a:p>
            <a:pPr>
              <a:buNone/>
            </a:pPr>
            <a:r>
              <a:rPr lang="cs-CZ" dirty="0" smtClean="0"/>
              <a:t>	provedu pomocí </a:t>
            </a:r>
            <a:r>
              <a:rPr lang="cs-CZ" dirty="0" smtClean="0"/>
              <a:t>………………………. Roztok </a:t>
            </a:r>
            <a:r>
              <a:rPr lang="cs-CZ" dirty="0" smtClean="0"/>
              <a:t>se zbarví  ………………. </a:t>
            </a:r>
          </a:p>
          <a:p>
            <a:r>
              <a:rPr lang="cs-CZ" dirty="0" smtClean="0"/>
              <a:t>Obsahují </a:t>
            </a:r>
            <a:r>
              <a:rPr lang="cs-CZ" dirty="0" smtClean="0"/>
              <a:t>……………………….. anionty </a:t>
            </a:r>
            <a:r>
              <a:rPr lang="cs-CZ" dirty="0" smtClean="0"/>
              <a:t>a </a:t>
            </a:r>
            <a:r>
              <a:rPr lang="cs-CZ" dirty="0" smtClean="0"/>
              <a:t>kationty ………………..</a:t>
            </a:r>
            <a:endParaRPr lang="cs-CZ" dirty="0" smtClean="0"/>
          </a:p>
          <a:p>
            <a:r>
              <a:rPr lang="cs-CZ" dirty="0" smtClean="0"/>
              <a:t>Zásaditou reakci způsobují </a:t>
            </a:r>
            <a:r>
              <a:rPr lang="cs-CZ" dirty="0" smtClean="0"/>
              <a:t>……………………….. anionty</a:t>
            </a:r>
            <a:endParaRPr lang="cs-CZ" dirty="0" smtClean="0"/>
          </a:p>
          <a:p>
            <a:r>
              <a:rPr lang="cs-CZ" dirty="0" smtClean="0"/>
              <a:t>Hydroxid </a:t>
            </a:r>
            <a:r>
              <a:rPr lang="cs-CZ" dirty="0" smtClean="0"/>
              <a:t>sodný …………………. a </a:t>
            </a:r>
            <a:r>
              <a:rPr lang="cs-CZ" dirty="0" smtClean="0"/>
              <a:t>hydroxid </a:t>
            </a:r>
            <a:r>
              <a:rPr lang="cs-CZ" dirty="0" smtClean="0"/>
              <a:t>draselný ……………….. se </a:t>
            </a:r>
            <a:r>
              <a:rPr lang="cs-CZ" dirty="0" smtClean="0"/>
              <a:t>používají k ……………………………………………………………………………</a:t>
            </a:r>
          </a:p>
          <a:p>
            <a:r>
              <a:rPr lang="cs-CZ" dirty="0" smtClean="0"/>
              <a:t>Ve stavebnictví je důležitý </a:t>
            </a:r>
            <a:r>
              <a:rPr lang="cs-CZ" dirty="0" smtClean="0"/>
              <a:t>hydroxid ………………………</a:t>
            </a:r>
            <a:endParaRPr lang="cs-CZ" dirty="0" smtClean="0"/>
          </a:p>
          <a:p>
            <a:r>
              <a:rPr lang="cs-CZ" dirty="0" smtClean="0"/>
              <a:t>Vyrábí se </a:t>
            </a:r>
            <a:r>
              <a:rPr lang="cs-CZ" dirty="0" smtClean="0"/>
              <a:t>ve ……………………. </a:t>
            </a:r>
            <a:r>
              <a:rPr lang="cs-CZ" dirty="0" smtClean="0"/>
              <a:t>p</a:t>
            </a:r>
            <a:r>
              <a:rPr lang="cs-CZ" dirty="0" smtClean="0"/>
              <a:t>álením ………………………..</a:t>
            </a:r>
            <a:endParaRPr lang="cs-CZ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Použité 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zschemie.euweb.cz</a:t>
            </a:r>
            <a:r>
              <a:rPr lang="cs-CZ" dirty="0" smtClean="0">
                <a:hlinkClick r:id="rId2"/>
              </a:rPr>
              <a:t>/kyseliny/naoh3.jpg</a:t>
            </a:r>
            <a:endParaRPr lang="cs-CZ" dirty="0" smtClean="0"/>
          </a:p>
          <a:p>
            <a:r>
              <a:rPr lang="cs-CZ" dirty="0" smtClean="0">
                <a:hlinkClick r:id="rId3"/>
              </a:rPr>
              <a:t>http://www.komenskeho66.cz/</a:t>
            </a:r>
            <a:r>
              <a:rPr lang="cs-CZ" dirty="0" err="1" smtClean="0">
                <a:hlinkClick r:id="rId3"/>
              </a:rPr>
              <a:t>materialy</a:t>
            </a:r>
            <a:r>
              <a:rPr lang="cs-CZ" dirty="0" smtClean="0">
                <a:hlinkClick r:id="rId3"/>
              </a:rPr>
              <a:t>/chemie/WEB-CHEMIE8/</a:t>
            </a:r>
            <a:r>
              <a:rPr lang="cs-CZ" dirty="0" err="1" smtClean="0">
                <a:hlinkClick r:id="rId3"/>
              </a:rPr>
              <a:t>obrazky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naoh.jpg</a:t>
            </a:r>
            <a:endParaRPr lang="cs-CZ" dirty="0" smtClean="0"/>
          </a:p>
          <a:p>
            <a:r>
              <a:rPr lang="cs-CZ" dirty="0" smtClean="0">
                <a:hlinkClick r:id="rId4"/>
              </a:rPr>
              <a:t>http://www.</a:t>
            </a:r>
            <a:r>
              <a:rPr lang="cs-CZ" dirty="0" err="1" smtClean="0">
                <a:hlinkClick r:id="rId4"/>
              </a:rPr>
              <a:t>ua.all.biz</a:t>
            </a:r>
            <a:r>
              <a:rPr lang="cs-CZ" dirty="0" smtClean="0">
                <a:hlinkClick r:id="rId4"/>
              </a:rPr>
              <a:t>/</a:t>
            </a:r>
            <a:r>
              <a:rPr lang="cs-CZ" dirty="0" err="1" smtClean="0">
                <a:hlinkClick r:id="rId4"/>
              </a:rPr>
              <a:t>img</a:t>
            </a:r>
            <a:r>
              <a:rPr lang="cs-CZ" dirty="0" smtClean="0">
                <a:hlinkClick r:id="rId4"/>
              </a:rPr>
              <a:t>/</a:t>
            </a:r>
            <a:r>
              <a:rPr lang="cs-CZ" dirty="0" err="1" smtClean="0">
                <a:hlinkClick r:id="rId4"/>
              </a:rPr>
              <a:t>ua</a:t>
            </a:r>
            <a:r>
              <a:rPr lang="cs-CZ" dirty="0" smtClean="0">
                <a:hlinkClick r:id="rId4"/>
              </a:rPr>
              <a:t>/</a:t>
            </a:r>
            <a:r>
              <a:rPr lang="cs-CZ" dirty="0" err="1" smtClean="0">
                <a:hlinkClick r:id="rId4"/>
              </a:rPr>
              <a:t>catalog</a:t>
            </a:r>
            <a:r>
              <a:rPr lang="cs-CZ" dirty="0" smtClean="0">
                <a:hlinkClick r:id="rId4"/>
              </a:rPr>
              <a:t>/1413098.jpeg</a:t>
            </a:r>
            <a:endParaRPr lang="cs-CZ" dirty="0" smtClean="0"/>
          </a:p>
          <a:p>
            <a:r>
              <a:rPr lang="cs-CZ" dirty="0" smtClean="0">
                <a:hlinkClick r:id="rId5"/>
              </a:rPr>
              <a:t>http://cs.wikipedia.org/wiki/V%C3%A1penka_(tov%C3%A1rna)</a:t>
            </a:r>
            <a:endParaRPr lang="cs-CZ" dirty="0" smtClean="0"/>
          </a:p>
          <a:p>
            <a:r>
              <a:rPr lang="cs-CZ" dirty="0" smtClean="0">
                <a:hlinkClick r:id="rId6"/>
              </a:rPr>
              <a:t>http://upload.wikimedia.org/wikipedia/commons/thumb/6/6b/Chaux_hydraulique_naturelle_et_eau.JPG/170px-Chaux_hydraulique_naturelle_et_eau.JPG</a:t>
            </a:r>
            <a:endParaRPr lang="cs-CZ" dirty="0" smtClean="0"/>
          </a:p>
          <a:p>
            <a:r>
              <a:rPr lang="cs-CZ" dirty="0" smtClean="0">
                <a:hlinkClick r:id="rId7"/>
              </a:rPr>
              <a:t>http://upload.wikimedia.org/wikipedia/commons/thumb/3/35/Throwel_in_a_bucket.JPG/170px-Throwel_in_a_bucket.JPG</a:t>
            </a:r>
            <a:endParaRPr lang="cs-CZ" dirty="0" smtClean="0"/>
          </a:p>
          <a:p>
            <a:r>
              <a:rPr lang="cs-CZ" dirty="0" smtClean="0">
                <a:hlinkClick r:id="rId8"/>
              </a:rPr>
              <a:t>http://projekty.</a:t>
            </a:r>
            <a:r>
              <a:rPr lang="cs-CZ" dirty="0" err="1" smtClean="0">
                <a:hlinkClick r:id="rId8"/>
              </a:rPr>
              <a:t>komentovaneudalosti.cz</a:t>
            </a:r>
            <a:r>
              <a:rPr lang="cs-CZ" dirty="0" smtClean="0">
                <a:hlinkClick r:id="rId8"/>
              </a:rPr>
              <a:t>/</a:t>
            </a:r>
            <a:r>
              <a:rPr lang="cs-CZ" dirty="0" err="1" smtClean="0">
                <a:hlinkClick r:id="rId8"/>
              </a:rPr>
              <a:t>psp</a:t>
            </a:r>
            <a:r>
              <a:rPr lang="cs-CZ" dirty="0" smtClean="0">
                <a:hlinkClick r:id="rId8"/>
              </a:rPr>
              <a:t>/</a:t>
            </a:r>
            <a:r>
              <a:rPr lang="cs-CZ" dirty="0" err="1" smtClean="0">
                <a:hlinkClick r:id="rId8"/>
              </a:rPr>
              <a:t>Sodik</a:t>
            </a:r>
            <a:r>
              <a:rPr lang="cs-CZ" dirty="0" smtClean="0">
                <a:hlinkClick r:id="rId8"/>
              </a:rPr>
              <a:t>/</a:t>
            </a:r>
            <a:r>
              <a:rPr lang="cs-CZ" dirty="0" err="1" smtClean="0">
                <a:hlinkClick r:id="rId8"/>
              </a:rPr>
              <a:t>Sodik.jpg</a:t>
            </a:r>
            <a:endParaRPr lang="cs-CZ" dirty="0" smtClean="0"/>
          </a:p>
          <a:p>
            <a:r>
              <a:rPr lang="cs-CZ" dirty="0" smtClean="0">
                <a:hlinkClick r:id="rId9"/>
              </a:rPr>
              <a:t>http://</a:t>
            </a:r>
            <a:r>
              <a:rPr lang="cs-CZ" dirty="0" smtClean="0">
                <a:hlinkClick r:id="rId9"/>
              </a:rPr>
              <a:t>www.</a:t>
            </a:r>
            <a:r>
              <a:rPr lang="cs-CZ" dirty="0" err="1" smtClean="0">
                <a:hlinkClick r:id="rId9"/>
              </a:rPr>
              <a:t>ped.muni.cz</a:t>
            </a:r>
            <a:r>
              <a:rPr lang="cs-CZ" dirty="0" smtClean="0">
                <a:hlinkClick r:id="rId9"/>
              </a:rPr>
              <a:t>/</a:t>
            </a:r>
            <a:r>
              <a:rPr lang="cs-CZ" dirty="0" err="1" smtClean="0">
                <a:hlinkClick r:id="rId9"/>
              </a:rPr>
              <a:t>wchem</a:t>
            </a:r>
            <a:r>
              <a:rPr lang="cs-CZ" dirty="0" smtClean="0">
                <a:hlinkClick r:id="rId9"/>
              </a:rPr>
              <a:t>/</a:t>
            </a:r>
            <a:r>
              <a:rPr lang="cs-CZ" dirty="0" err="1" smtClean="0">
                <a:hlinkClick r:id="rId9"/>
              </a:rPr>
              <a:t>sm</a:t>
            </a:r>
            <a:r>
              <a:rPr lang="cs-CZ" dirty="0" smtClean="0">
                <a:hlinkClick r:id="rId9"/>
              </a:rPr>
              <a:t>/</a:t>
            </a:r>
            <a:r>
              <a:rPr lang="cs-CZ" dirty="0" err="1" smtClean="0">
                <a:hlinkClick r:id="rId9"/>
              </a:rPr>
              <a:t>hc</a:t>
            </a:r>
            <a:r>
              <a:rPr lang="cs-CZ" dirty="0" smtClean="0">
                <a:hlinkClick r:id="rId9"/>
              </a:rPr>
              <a:t>/</a:t>
            </a:r>
            <a:r>
              <a:rPr lang="cs-CZ" dirty="0" err="1" smtClean="0">
                <a:hlinkClick r:id="rId9"/>
              </a:rPr>
              <a:t>labtech</a:t>
            </a:r>
            <a:r>
              <a:rPr lang="cs-CZ" dirty="0" smtClean="0">
                <a:hlinkClick r:id="rId9"/>
              </a:rPr>
              <a:t>/</a:t>
            </a:r>
            <a:r>
              <a:rPr lang="cs-CZ" dirty="0" err="1" smtClean="0">
                <a:hlinkClick r:id="rId9"/>
              </a:rPr>
              <a:t>images</a:t>
            </a:r>
            <a:r>
              <a:rPr lang="cs-CZ" dirty="0" smtClean="0">
                <a:hlinkClick r:id="rId9"/>
              </a:rPr>
              <a:t>/videa/</a:t>
            </a:r>
            <a:r>
              <a:rPr lang="cs-CZ" dirty="0" err="1" smtClean="0">
                <a:hlinkClick r:id="rId9"/>
              </a:rPr>
              <a:t>alkal</a:t>
            </a:r>
            <a:r>
              <a:rPr lang="cs-CZ" dirty="0" smtClean="0">
                <a:hlinkClick r:id="rId9"/>
              </a:rPr>
              <a:t>_kovy1.jpg</a:t>
            </a:r>
            <a:endParaRPr lang="cs-CZ" dirty="0" smtClean="0"/>
          </a:p>
          <a:p>
            <a:r>
              <a:rPr lang="cs-CZ" dirty="0" smtClean="0">
                <a:hlinkClick r:id="rId10"/>
              </a:rPr>
              <a:t>http://</a:t>
            </a:r>
            <a:r>
              <a:rPr lang="cs-CZ" dirty="0" smtClean="0">
                <a:hlinkClick r:id="rId10"/>
              </a:rPr>
              <a:t>www.</a:t>
            </a:r>
            <a:r>
              <a:rPr lang="cs-CZ" dirty="0" err="1" smtClean="0">
                <a:hlinkClick r:id="rId10"/>
              </a:rPr>
              <a:t>youtube.com</a:t>
            </a:r>
            <a:r>
              <a:rPr lang="cs-CZ" dirty="0" smtClean="0">
                <a:hlinkClick r:id="rId10"/>
              </a:rPr>
              <a:t>/</a:t>
            </a:r>
            <a:r>
              <a:rPr lang="cs-CZ" dirty="0" err="1" smtClean="0">
                <a:hlinkClick r:id="rId10"/>
              </a:rPr>
              <a:t>watch</a:t>
            </a:r>
            <a:r>
              <a:rPr lang="cs-CZ" dirty="0" smtClean="0">
                <a:hlinkClick r:id="rId10"/>
              </a:rPr>
              <a:t>?v=1-GEWL2kOOM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4400" dirty="0" smtClean="0"/>
              <a:t>hydroxidy</a:t>
            </a:r>
            <a:endParaRPr lang="cs-CZ" sz="4400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Kyseliny a zásady</a:t>
            </a:r>
            <a:endParaRPr lang="cs-CZ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jsou zásady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Látky, které ve vodném prostředí odštěpují hydroxidový anion OH</a:t>
            </a:r>
            <a:r>
              <a:rPr lang="cs-CZ" baseline="30000" dirty="0" smtClean="0"/>
              <a:t>-</a:t>
            </a:r>
          </a:p>
          <a:p>
            <a:r>
              <a:rPr lang="cs-CZ" dirty="0" smtClean="0"/>
              <a:t>Patří sem zejména HYDROXIDY</a:t>
            </a:r>
          </a:p>
          <a:p>
            <a:r>
              <a:rPr lang="cs-CZ" dirty="0" smtClean="0"/>
              <a:t>Tříprvkové sloučeniny </a:t>
            </a:r>
          </a:p>
          <a:p>
            <a:r>
              <a:rPr lang="cs-CZ" dirty="0" smtClean="0"/>
              <a:t>Skládají se z atomu kovu a hydroxidového aniontu</a:t>
            </a:r>
          </a:p>
          <a:p>
            <a:r>
              <a:rPr lang="cs-CZ" dirty="0" smtClean="0"/>
              <a:t>Obecně : KOH ( K=kov)</a:t>
            </a:r>
          </a:p>
          <a:p>
            <a:r>
              <a:rPr lang="cs-CZ" dirty="0" smtClean="0"/>
              <a:t> nebo amoniového kationtu NH</a:t>
            </a:r>
            <a:r>
              <a:rPr lang="cs-CZ" baseline="30000" dirty="0" smtClean="0"/>
              <a:t>4+</a:t>
            </a:r>
            <a:r>
              <a:rPr lang="cs-CZ" dirty="0" smtClean="0"/>
              <a:t> a hydroxidového aniontu NH4OH</a:t>
            </a:r>
          </a:p>
          <a:p>
            <a:r>
              <a:rPr lang="cs-CZ" dirty="0" smtClean="0"/>
              <a:t>Ve vodě se štěpí na kation kovu a hydroxidový anion</a:t>
            </a:r>
          </a:p>
          <a:p>
            <a:r>
              <a:rPr lang="cs-CZ" dirty="0" smtClean="0"/>
              <a:t>KOH                     K</a:t>
            </a:r>
            <a:r>
              <a:rPr lang="cs-CZ" baseline="30000" dirty="0" smtClean="0"/>
              <a:t>+</a:t>
            </a:r>
            <a:r>
              <a:rPr lang="cs-CZ" dirty="0" smtClean="0"/>
              <a:t> + OH</a:t>
            </a:r>
            <a:r>
              <a:rPr lang="cs-CZ" baseline="30000" dirty="0" smtClean="0"/>
              <a:t>-</a:t>
            </a:r>
            <a:endParaRPr lang="cs-CZ" baseline="30000" dirty="0"/>
          </a:p>
        </p:txBody>
      </p:sp>
      <p:cxnSp>
        <p:nvCxnSpPr>
          <p:cNvPr id="5" name="Přímá spojovací šipka 4"/>
          <p:cNvCxnSpPr/>
          <p:nvPr/>
        </p:nvCxnSpPr>
        <p:spPr>
          <a:xfrm>
            <a:off x="1619672" y="5661248"/>
            <a:ext cx="144016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Názvosloví hydroxidů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Vždy dvouslovné</a:t>
            </a:r>
          </a:p>
          <a:p>
            <a:r>
              <a:rPr lang="cs-CZ" dirty="0" smtClean="0"/>
              <a:t>Podstatné jméno </a:t>
            </a:r>
            <a:r>
              <a:rPr lang="cs-CZ" dirty="0" smtClean="0">
                <a:solidFill>
                  <a:srgbClr val="FF0000"/>
                </a:solidFill>
              </a:rPr>
              <a:t>hydroxid</a:t>
            </a:r>
          </a:p>
          <a:p>
            <a:r>
              <a:rPr lang="cs-CZ" dirty="0" smtClean="0"/>
              <a:t>Přídavné jméno odvozeno od příslušného kovu </a:t>
            </a:r>
          </a:p>
          <a:p>
            <a:r>
              <a:rPr lang="cs-CZ" dirty="0" smtClean="0"/>
              <a:t>Koncovka příd. jména odpovídá oxidačnímu číslu kovu</a:t>
            </a:r>
          </a:p>
          <a:p>
            <a:r>
              <a:rPr lang="cs-CZ" dirty="0" smtClean="0"/>
              <a:t>Vzorec se skládá ze značky prvku a skupiny OH</a:t>
            </a:r>
          </a:p>
          <a:p>
            <a:r>
              <a:rPr lang="cs-CZ" dirty="0" smtClean="0"/>
              <a:t>Např. hydroxid sodný </a:t>
            </a:r>
            <a:r>
              <a:rPr lang="cs-CZ" dirty="0" err="1" smtClean="0"/>
              <a:t>NaOH</a:t>
            </a:r>
            <a:endParaRPr lang="cs-CZ" dirty="0" smtClean="0"/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                                      kov      hydroxidová skupina</a:t>
            </a:r>
            <a:endParaRPr lang="cs-CZ" dirty="0"/>
          </a:p>
        </p:txBody>
      </p:sp>
      <p:cxnSp>
        <p:nvCxnSpPr>
          <p:cNvPr id="5" name="Přímá spojovací šipka 4"/>
          <p:cNvCxnSpPr/>
          <p:nvPr/>
        </p:nvCxnSpPr>
        <p:spPr>
          <a:xfrm flipV="1">
            <a:off x="3995936" y="4797152"/>
            <a:ext cx="216024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šipka 6"/>
          <p:cNvCxnSpPr/>
          <p:nvPr/>
        </p:nvCxnSpPr>
        <p:spPr>
          <a:xfrm flipH="1" flipV="1">
            <a:off x="4860032" y="4797152"/>
            <a:ext cx="936104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Názvosloví</a:t>
            </a:r>
            <a:endParaRPr lang="cs-CZ" dirty="0"/>
          </a:p>
        </p:txBody>
      </p:sp>
      <p:pic>
        <p:nvPicPr>
          <p:cNvPr id="17410" name="Picture 2" descr="http://www.chemierol.wz.cz/hydroxidy%20vzore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700808"/>
            <a:ext cx="8424936" cy="46497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zschemie.euweb.cz/kyseliny/naoh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4437112"/>
            <a:ext cx="3810000" cy="2209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Obecné vlastnosti hydroxidů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Vodným roztokům se říká </a:t>
            </a:r>
            <a:r>
              <a:rPr lang="cs-CZ" dirty="0" smtClean="0">
                <a:solidFill>
                  <a:srgbClr val="FF0000"/>
                </a:solidFill>
              </a:rPr>
              <a:t>louhy</a:t>
            </a:r>
            <a:endParaRPr lang="cs-CZ" dirty="0" smtClean="0"/>
          </a:p>
          <a:p>
            <a:r>
              <a:rPr lang="cs-CZ" dirty="0" smtClean="0"/>
              <a:t>Jsou to žíraviny</a:t>
            </a:r>
          </a:p>
          <a:p>
            <a:r>
              <a:rPr lang="cs-CZ" dirty="0" smtClean="0"/>
              <a:t>Mají </a:t>
            </a:r>
            <a:r>
              <a:rPr lang="cs-CZ" dirty="0" smtClean="0"/>
              <a:t>louhovitou-nahořklou chuť – neochutnávat!</a:t>
            </a:r>
            <a:endParaRPr lang="cs-CZ" dirty="0" smtClean="0"/>
          </a:p>
          <a:p>
            <a:r>
              <a:rPr lang="cs-CZ" dirty="0" smtClean="0"/>
              <a:t>Určujeme pomocí indikátoru</a:t>
            </a:r>
          </a:p>
          <a:p>
            <a:r>
              <a:rPr lang="cs-CZ" dirty="0" smtClean="0"/>
              <a:t>Lakmus je modrý</a:t>
            </a:r>
          </a:p>
          <a:p>
            <a:r>
              <a:rPr lang="cs-CZ" dirty="0" smtClean="0"/>
              <a:t>Fenolftalein růžovofialový</a:t>
            </a:r>
          </a:p>
          <a:p>
            <a:r>
              <a:rPr lang="cs-CZ" dirty="0" smtClean="0"/>
              <a:t>Přesnější určení podle pH stupnice: pH větší než 7</a:t>
            </a:r>
          </a:p>
          <a:p>
            <a:r>
              <a:rPr lang="cs-CZ" dirty="0" smtClean="0"/>
              <a:t>Zásaditost hydroxidů způsobují</a:t>
            </a:r>
          </a:p>
          <a:p>
            <a:pPr lvl="1"/>
            <a:r>
              <a:rPr lang="cs-CZ" dirty="0" smtClean="0"/>
              <a:t>právě anionty OH</a:t>
            </a:r>
            <a:r>
              <a:rPr lang="cs-CZ" baseline="30000" dirty="0" smtClean="0"/>
              <a:t>-</a:t>
            </a:r>
            <a:endParaRPr lang="cs-CZ" baseline="300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Hydroxid sodný a hydroxid draselný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NaOH</a:t>
            </a:r>
            <a:r>
              <a:rPr lang="cs-CZ" dirty="0" smtClean="0"/>
              <a:t> </a:t>
            </a:r>
            <a:r>
              <a:rPr lang="cs-CZ" dirty="0" smtClean="0"/>
              <a:t>– </a:t>
            </a:r>
            <a:r>
              <a:rPr lang="cs-CZ" dirty="0" err="1" smtClean="0"/>
              <a:t>h</a:t>
            </a:r>
            <a:r>
              <a:rPr lang="cs-CZ" dirty="0" smtClean="0"/>
              <a:t>. sodný</a:t>
            </a:r>
            <a:endParaRPr lang="cs-CZ" dirty="0" smtClean="0"/>
          </a:p>
          <a:p>
            <a:r>
              <a:rPr lang="cs-CZ" dirty="0" smtClean="0"/>
              <a:t>KOH </a:t>
            </a:r>
            <a:r>
              <a:rPr lang="cs-CZ" dirty="0" smtClean="0"/>
              <a:t>– </a:t>
            </a:r>
            <a:r>
              <a:rPr lang="cs-CZ" dirty="0" err="1" smtClean="0"/>
              <a:t>h</a:t>
            </a:r>
            <a:r>
              <a:rPr lang="cs-CZ" dirty="0" smtClean="0"/>
              <a:t>. </a:t>
            </a:r>
            <a:r>
              <a:rPr lang="cs-CZ" dirty="0" smtClean="0"/>
              <a:t>draselný</a:t>
            </a:r>
          </a:p>
          <a:p>
            <a:r>
              <a:rPr lang="cs-CZ" dirty="0" smtClean="0"/>
              <a:t>Mají podobné vlastnosti i použití</a:t>
            </a:r>
          </a:p>
          <a:p>
            <a:r>
              <a:rPr lang="cs-CZ" dirty="0" smtClean="0"/>
              <a:t>Jsou to bílé,pevné látky</a:t>
            </a:r>
          </a:p>
          <a:p>
            <a:r>
              <a:rPr lang="cs-CZ" dirty="0" smtClean="0"/>
              <a:t>Dobře rozpustné ve vodě</a:t>
            </a:r>
          </a:p>
          <a:p>
            <a:r>
              <a:rPr lang="cs-CZ" dirty="0" smtClean="0"/>
              <a:t>Vodné roztoky=louhy</a:t>
            </a:r>
          </a:p>
          <a:p>
            <a:r>
              <a:rPr lang="cs-CZ" dirty="0" smtClean="0"/>
              <a:t>Silné žíraviny</a:t>
            </a:r>
          </a:p>
          <a:p>
            <a:r>
              <a:rPr lang="cs-CZ" dirty="0" smtClean="0"/>
              <a:t>Na pokožce způsobují špatně se hojící poranění</a:t>
            </a:r>
          </a:p>
          <a:p>
            <a:r>
              <a:rPr lang="cs-CZ" dirty="0" smtClean="0"/>
              <a:t>Zasažené místo omýt vodou</a:t>
            </a:r>
          </a:p>
          <a:p>
            <a:endParaRPr lang="cs-CZ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Příprava hydroxidu </a:t>
            </a:r>
            <a:r>
              <a:rPr lang="cs-CZ" dirty="0" err="1" smtClean="0"/>
              <a:t>NaOH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Na OH  mohu připravit vzájemnou reakcí</a:t>
            </a:r>
          </a:p>
          <a:p>
            <a:r>
              <a:rPr lang="cs-CZ" dirty="0" smtClean="0"/>
              <a:t>Sodíku s vodou za vzniku hydroxidu sodného a vodíku</a:t>
            </a:r>
          </a:p>
          <a:p>
            <a:r>
              <a:rPr lang="cs-CZ" dirty="0" smtClean="0"/>
              <a:t>Vzniklý hydroxid dokážu pomocí indikátoru fenolftaleinu a vodík mohu zapálit</a:t>
            </a:r>
          </a:p>
          <a:p>
            <a:r>
              <a:rPr lang="cs-CZ" dirty="0" smtClean="0"/>
              <a:t>Rovnice: 2Na </a:t>
            </a:r>
            <a:r>
              <a:rPr lang="cs-CZ" dirty="0" smtClean="0"/>
              <a:t>+ 2H2O              </a:t>
            </a:r>
            <a:r>
              <a:rPr lang="cs-CZ" dirty="0" smtClean="0"/>
              <a:t>2NaOH </a:t>
            </a:r>
            <a:r>
              <a:rPr lang="cs-CZ" dirty="0" smtClean="0"/>
              <a:t>+ H2</a:t>
            </a:r>
            <a:endParaRPr lang="cs-CZ" dirty="0"/>
          </a:p>
        </p:txBody>
      </p:sp>
      <p:cxnSp>
        <p:nvCxnSpPr>
          <p:cNvPr id="5" name="Přímá spojovací šipka 4"/>
          <p:cNvCxnSpPr/>
          <p:nvPr/>
        </p:nvCxnSpPr>
        <p:spPr>
          <a:xfrm>
            <a:off x="4139952" y="4149080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6" name="Picture 2" descr="http://projekty.komentovaneudalosti.cz/psp/Sodik/Sodi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4509120"/>
            <a:ext cx="1905000" cy="14287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8" name="Picture 4" descr="http://www.ped.muni.cz/wchem/sm/hc/labtech/images/videa/alkal_kovy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4509120"/>
            <a:ext cx="1905000" cy="14287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Tlačítko akce: Video 6">
            <a:hlinkClick r:id="rId4" highlightClick="1"/>
            <a:hlinkHover r:id="" action="ppaction://hlinkshowjump?jump=nextslide"/>
          </p:cNvPr>
          <p:cNvSpPr/>
          <p:nvPr/>
        </p:nvSpPr>
        <p:spPr>
          <a:xfrm>
            <a:off x="7668344" y="3573016"/>
            <a:ext cx="1042416" cy="1042416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Použití </a:t>
            </a:r>
            <a:r>
              <a:rPr lang="cs-CZ" dirty="0" err="1" smtClean="0"/>
              <a:t>NaOH</a:t>
            </a:r>
            <a:r>
              <a:rPr lang="cs-CZ" dirty="0" smtClean="0"/>
              <a:t> a KOH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Při výrobě papíru</a:t>
            </a:r>
          </a:p>
          <a:p>
            <a:r>
              <a:rPr lang="cs-CZ" dirty="0" smtClean="0"/>
              <a:t>Mýdel</a:t>
            </a:r>
          </a:p>
          <a:p>
            <a:r>
              <a:rPr lang="cs-CZ" dirty="0" smtClean="0"/>
              <a:t>Hliníku</a:t>
            </a:r>
          </a:p>
          <a:p>
            <a:r>
              <a:rPr lang="cs-CZ" dirty="0" smtClean="0"/>
              <a:t>Plastů</a:t>
            </a:r>
          </a:p>
          <a:p>
            <a:r>
              <a:rPr lang="cs-CZ" dirty="0" smtClean="0"/>
              <a:t>Odstraňování starých nátěrů</a:t>
            </a:r>
          </a:p>
          <a:p>
            <a:r>
              <a:rPr lang="cs-CZ" dirty="0" smtClean="0"/>
              <a:t>Čištění odpadů</a:t>
            </a:r>
          </a:p>
          <a:p>
            <a:r>
              <a:rPr lang="cs-CZ" dirty="0" smtClean="0"/>
              <a:t>Čištění lahví aj.</a:t>
            </a:r>
          </a:p>
          <a:p>
            <a:r>
              <a:rPr lang="cs-CZ" dirty="0" smtClean="0"/>
              <a:t>Dodávají se ve tvaru peciček nebo granulek</a:t>
            </a:r>
          </a:p>
          <a:p>
            <a:endParaRPr lang="cs-CZ" dirty="0"/>
          </a:p>
        </p:txBody>
      </p:sp>
      <p:pic>
        <p:nvPicPr>
          <p:cNvPr id="20482" name="Picture 2" descr="http://www.komenskeho66.cz/materialy/chemie/WEB-CHEMIE8/obrazky/nao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1700808"/>
            <a:ext cx="2857500" cy="21431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484" name="Picture 4" descr="http://www.ua.all.biz/img/ua/catalog/1413098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28" y="4509120"/>
            <a:ext cx="1143000" cy="1143000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196</TotalTime>
  <Words>390</Words>
  <Application>Microsoft Office PowerPoint</Application>
  <PresentationFormat>Předvádění na obrazovce (4:3)</PresentationFormat>
  <Paragraphs>116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Administrativní</vt:lpstr>
      <vt:lpstr>Snímek 1</vt:lpstr>
      <vt:lpstr>Kyseliny a zásady</vt:lpstr>
      <vt:lpstr>Co jsou zásady</vt:lpstr>
      <vt:lpstr>Názvosloví hydroxidů</vt:lpstr>
      <vt:lpstr>Názvosloví</vt:lpstr>
      <vt:lpstr>Obecné vlastnosti hydroxidů</vt:lpstr>
      <vt:lpstr>Hydroxid sodný a hydroxid draselný</vt:lpstr>
      <vt:lpstr>Příprava hydroxidu NaOH</vt:lpstr>
      <vt:lpstr>Použití NaOH a KOH</vt:lpstr>
      <vt:lpstr>Hydroxid vápenatý</vt:lpstr>
      <vt:lpstr>Výroba Ca(OH)2</vt:lpstr>
      <vt:lpstr>Použití </vt:lpstr>
      <vt:lpstr>Procvičení</vt:lpstr>
      <vt:lpstr>Použité 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Kyseliny a zásady</dc:title>
  <dc:creator>vrtiskova</dc:creator>
  <cp:lastModifiedBy>vrtiskova</cp:lastModifiedBy>
  <cp:revision>27</cp:revision>
  <dcterms:created xsi:type="dcterms:W3CDTF">2013-02-04T16:49:25Z</dcterms:created>
  <dcterms:modified xsi:type="dcterms:W3CDTF">2013-03-09T20:12:20Z</dcterms:modified>
</cp:coreProperties>
</file>