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90EE0-6401-49CD-9821-27A1D080FBF2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C9D314-50A8-498A-9A93-8BF9E5D3F95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9683DE-0073-4A33-9F65-F03B4D4622AB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12.5.2013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Zp_yqr6DdX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memento.junweb.cz/clanky/dssps3_soubory/image002.jpg" TargetMode="External"/><Relationship Id="rId13" Type="http://schemas.openxmlformats.org/officeDocument/2006/relationships/hyperlink" Target="http://www.hajduch.eu/Chemie/ALKANY_soubory/image014.jpg" TargetMode="External"/><Relationship Id="rId3" Type="http://schemas.openxmlformats.org/officeDocument/2006/relationships/hyperlink" Target="http://athena.zcu.cz/kurzy/noch/000/HTML/17/Ta32.jpg" TargetMode="External"/><Relationship Id="rId7" Type="http://schemas.openxmlformats.org/officeDocument/2006/relationships/hyperlink" Target="http://www.vedanasbavi.cz/obrazky/1352897511.jpg" TargetMode="External"/><Relationship Id="rId12" Type="http://schemas.openxmlformats.org/officeDocument/2006/relationships/hyperlink" Target="http://www.akcieatrhy.cz/users_data/image/fotogalerie/diamant.jpg" TargetMode="External"/><Relationship Id="rId2" Type="http://schemas.openxmlformats.org/officeDocument/2006/relationships/hyperlink" Target="http://athena.zcu.cz/kurzy/noch/000/HTML/17/Ta3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yukovematerialy.cz/chemie/rocnik9/foto/retezce.gif" TargetMode="External"/><Relationship Id="rId11" Type="http://schemas.openxmlformats.org/officeDocument/2006/relationships/hyperlink" Target="http://www.aldebaran.cz/bulletin/2008_08/mrizDiamant.jpg" TargetMode="External"/><Relationship Id="rId5" Type="http://schemas.openxmlformats.org/officeDocument/2006/relationships/hyperlink" Target="http://www.chemierol.wz.cz/vazby%20uhlik.gif" TargetMode="External"/><Relationship Id="rId10" Type="http://schemas.openxmlformats.org/officeDocument/2006/relationships/hyperlink" Target="http://www.zschemie.euweb.cz/uhlik/grafit.jpg" TargetMode="External"/><Relationship Id="rId4" Type="http://schemas.openxmlformats.org/officeDocument/2006/relationships/hyperlink" Target="http://vyukovematerialy.cz/chemie/rocnik9/foto/uhlovodiky.gif" TargetMode="External"/><Relationship Id="rId9" Type="http://schemas.openxmlformats.org/officeDocument/2006/relationships/hyperlink" Target="http://upload.wikimedia.org/wikipedia/commons/thumb/3/3b/Buckminsterfullerene_animated.gif/100px-Buckminsterfullerene_animated.gif" TargetMode="External"/><Relationship Id="rId14" Type="http://schemas.openxmlformats.org/officeDocument/2006/relationships/hyperlink" Target="http://upload.wikimedia.org/wikipedia/commons/thumb/6/67/Benzene_structure.png/350px-Benzene_structure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8"/>
          <p:cNvGrpSpPr>
            <a:grpSpLocks noGrp="1"/>
          </p:cNvGrpSpPr>
          <p:nvPr>
            <p:ph type="ctrTitle"/>
          </p:nvPr>
        </p:nvGrpSpPr>
        <p:grpSpPr>
          <a:xfrm>
            <a:off x="395536" y="332656"/>
            <a:ext cx="5832648" cy="1298575"/>
            <a:chOff x="539639" y="620639"/>
            <a:chExt cx="4734720" cy="93564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539639" y="692640"/>
              <a:ext cx="4734720" cy="86363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Obrázek 7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4284000" y="620639"/>
              <a:ext cx="935639" cy="79163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872208"/>
            <a:ext cx="8208912" cy="5085184"/>
          </a:xfrm>
        </p:spPr>
        <p:txBody>
          <a:bodyPr>
            <a:normAutofit/>
          </a:bodyPr>
          <a:lstStyle/>
          <a:p>
            <a:r>
              <a:rPr lang="cs-CZ" sz="1600" u="sng" dirty="0" smtClean="0">
                <a:solidFill>
                  <a:schemeClr val="tx1"/>
                </a:solidFill>
              </a:rPr>
              <a:t>Název šablony</a:t>
            </a:r>
            <a:r>
              <a:rPr lang="cs-CZ" sz="1600" dirty="0" smtClean="0">
                <a:solidFill>
                  <a:schemeClr val="tx1"/>
                </a:solidFill>
              </a:rPr>
              <a:t>: Inovace v chemii		52/CH26/25. 3. 2013, Vrtišková  </a:t>
            </a:r>
            <a:r>
              <a:rPr lang="cs-CZ" sz="1600" b="1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Vzdělávací oblast: Člověk a příroda  </a:t>
            </a:r>
          </a:p>
          <a:p>
            <a:pPr algn="l"/>
            <a:r>
              <a:rPr lang="cs-CZ" sz="1600" u="sng" dirty="0" smtClean="0">
                <a:solidFill>
                  <a:schemeClr val="tx1"/>
                </a:solidFill>
              </a:rPr>
              <a:t>Název výukového materiálu</a:t>
            </a:r>
            <a:r>
              <a:rPr lang="cs-CZ" sz="1600" dirty="0" smtClean="0">
                <a:solidFill>
                  <a:schemeClr val="tx1"/>
                </a:solidFill>
              </a:rPr>
              <a:t>: Uhlovodíky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Autor:      Mgr. Eva Vrtišková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Předmět: Chemie	            Třída: VIII.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Tematický okruh: Uhlovodíky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Téma: Uhlovodíky - nenasycené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Druh výukového materiálu: prezentace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Použití ICT: interaktivní tabule, prezentace v .</a:t>
            </a:r>
            <a:r>
              <a:rPr lang="cs-CZ" sz="1600" dirty="0" err="1" smtClean="0">
                <a:solidFill>
                  <a:schemeClr val="tx1"/>
                </a:solidFill>
              </a:rPr>
              <a:t>ppt</a:t>
            </a:r>
            <a:r>
              <a:rPr lang="cs-CZ" sz="1600" dirty="0" smtClean="0">
                <a:solidFill>
                  <a:schemeClr val="tx1"/>
                </a:solidFill>
              </a:rPr>
              <a:t>, </a:t>
            </a:r>
            <a:r>
              <a:rPr lang="cs-CZ" sz="1600" dirty="0" err="1" smtClean="0">
                <a:solidFill>
                  <a:schemeClr val="tx1"/>
                </a:solidFill>
              </a:rPr>
              <a:t>interaktivita</a:t>
            </a:r>
            <a:endParaRPr lang="cs-CZ" sz="1600" dirty="0" smtClean="0">
              <a:solidFill>
                <a:schemeClr val="tx1"/>
              </a:solidFill>
            </a:endParaRP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Didaktické, metodické poznámky (popis použití výukového materiálu ve výuce): výklad seznamuje žáky s nenasycenými sloučeninami uhlíku a vodíku, uvádí nejdůležitější zástupce alkenů, </a:t>
            </a:r>
            <a:r>
              <a:rPr lang="cs-CZ" sz="1600" dirty="0" err="1" smtClean="0">
                <a:solidFill>
                  <a:schemeClr val="tx1"/>
                </a:solidFill>
              </a:rPr>
              <a:t>alkynů</a:t>
            </a:r>
            <a:r>
              <a:rPr lang="cs-CZ" sz="1600" dirty="0" smtClean="0">
                <a:solidFill>
                  <a:schemeClr val="tx1"/>
                </a:solidFill>
              </a:rPr>
              <a:t> a </a:t>
            </a:r>
            <a:r>
              <a:rPr lang="cs-CZ" sz="1600" dirty="0" err="1" smtClean="0">
                <a:solidFill>
                  <a:schemeClr val="tx1"/>
                </a:solidFill>
              </a:rPr>
              <a:t>arenů</a:t>
            </a:r>
            <a:r>
              <a:rPr lang="cs-CZ" sz="1600" dirty="0" smtClean="0">
                <a:solidFill>
                  <a:schemeClr val="tx1"/>
                </a:solidFill>
              </a:rPr>
              <a:t>. Objasňuje odlišnost těchto látek v závislosti na násobných vazbách.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Použité zdroje: 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- Chemie učebnice pro osmý ročník ZŠ a víceletá gymnázia. FRAUS 2006, Plzeň.</a:t>
            </a:r>
          </a:p>
          <a:p>
            <a:pPr algn="l"/>
            <a:r>
              <a:rPr lang="cs-CZ" sz="1600" dirty="0" smtClean="0">
                <a:solidFill>
                  <a:schemeClr val="tx1"/>
                </a:solidFill>
              </a:rPr>
              <a:t>- Poznámky k učebnicím chemie. 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mtClean="0"/>
              <a:t>Video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</a:t>
            </a:r>
            <a:r>
              <a:rPr lang="cs-CZ" dirty="0" err="1" smtClean="0">
                <a:hlinkClick r:id="rId2"/>
              </a:rPr>
              <a:t>Zp</a:t>
            </a:r>
            <a:r>
              <a:rPr lang="cs-CZ" dirty="0" smtClean="0">
                <a:hlinkClick r:id="rId2"/>
              </a:rPr>
              <a:t>_yqr6DdXE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>
                <a:hlinkClick r:id="rId2"/>
              </a:rPr>
              <a:t>http://athena.zcu.cz/kurzy/noch/000/HTML/17/Ta31.jpg</a:t>
            </a:r>
            <a:endParaRPr lang="cs-CZ" dirty="0"/>
          </a:p>
          <a:p>
            <a:pPr>
              <a:buNone/>
            </a:pPr>
            <a:r>
              <a:rPr lang="cs-CZ" dirty="0" smtClean="0">
                <a:hlinkClick r:id="rId3"/>
              </a:rPr>
              <a:t>http://athena.zcu.cz/kurzy/noch/000/HTML/17/Ta32.jpg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4"/>
              </a:rPr>
              <a:t>http://vyukovematerialy.cz/chemie/rocnik9/foto/uhlovodiky.gif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5"/>
              </a:rPr>
              <a:t>http://www.</a:t>
            </a:r>
            <a:r>
              <a:rPr lang="cs-CZ" dirty="0" err="1" smtClean="0">
                <a:hlinkClick r:id="rId5"/>
              </a:rPr>
              <a:t>chemierol.wz.cz</a:t>
            </a:r>
            <a:r>
              <a:rPr lang="cs-CZ" dirty="0" smtClean="0">
                <a:hlinkClick r:id="rId5"/>
              </a:rPr>
              <a:t>/vazby%20uhlik.gif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vyukovematerialy.cz</a:t>
            </a:r>
            <a:r>
              <a:rPr lang="cs-CZ" dirty="0" smtClean="0">
                <a:hlinkClick r:id="rId6"/>
              </a:rPr>
              <a:t>/chemie/rocnik9/foto/</a:t>
            </a:r>
            <a:r>
              <a:rPr lang="cs-CZ" dirty="0" err="1" smtClean="0">
                <a:hlinkClick r:id="rId6"/>
              </a:rPr>
              <a:t>retezce.gif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7"/>
              </a:rPr>
              <a:t>http://www.</a:t>
            </a:r>
            <a:r>
              <a:rPr lang="cs-CZ" dirty="0" err="1" smtClean="0">
                <a:hlinkClick r:id="rId7"/>
              </a:rPr>
              <a:t>vedanasbavi.cz</a:t>
            </a:r>
            <a:r>
              <a:rPr lang="cs-CZ" dirty="0" smtClean="0">
                <a:hlinkClick r:id="rId7"/>
              </a:rPr>
              <a:t>/</a:t>
            </a:r>
            <a:r>
              <a:rPr lang="cs-CZ" dirty="0" err="1" smtClean="0">
                <a:hlinkClick r:id="rId7"/>
              </a:rPr>
              <a:t>obrazky</a:t>
            </a:r>
            <a:r>
              <a:rPr lang="cs-CZ" dirty="0" smtClean="0">
                <a:hlinkClick r:id="rId7"/>
              </a:rPr>
              <a:t>/1352897511.jpg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8"/>
              </a:rPr>
              <a:t>http://memento.</a:t>
            </a:r>
            <a:r>
              <a:rPr lang="cs-CZ" dirty="0" err="1" smtClean="0">
                <a:hlinkClick r:id="rId8"/>
              </a:rPr>
              <a:t>junweb.cz</a:t>
            </a:r>
            <a:r>
              <a:rPr lang="cs-CZ" dirty="0" smtClean="0">
                <a:hlinkClick r:id="rId8"/>
              </a:rPr>
              <a:t>/</a:t>
            </a:r>
            <a:r>
              <a:rPr lang="cs-CZ" dirty="0" err="1" smtClean="0">
                <a:hlinkClick r:id="rId8"/>
              </a:rPr>
              <a:t>clanky</a:t>
            </a:r>
            <a:r>
              <a:rPr lang="cs-CZ" dirty="0" smtClean="0">
                <a:hlinkClick r:id="rId8"/>
              </a:rPr>
              <a:t>/dssps3_soubory/image002.jpg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9"/>
              </a:rPr>
              <a:t>http://upload.wikimedia.org/wikipedia/commons/thumb/3/3b/Buckminsterfullerene_animated.gif/100px-Buckminsterfullerene_animated.gif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10"/>
              </a:rPr>
              <a:t>http://www.</a:t>
            </a:r>
            <a:r>
              <a:rPr lang="cs-CZ" dirty="0" err="1" smtClean="0">
                <a:hlinkClick r:id="rId10"/>
              </a:rPr>
              <a:t>zschemie.euweb.cz</a:t>
            </a:r>
            <a:r>
              <a:rPr lang="cs-CZ" dirty="0" smtClean="0">
                <a:hlinkClick r:id="rId10"/>
              </a:rPr>
              <a:t>/</a:t>
            </a:r>
            <a:r>
              <a:rPr lang="cs-CZ" dirty="0" err="1" smtClean="0">
                <a:hlinkClick r:id="rId10"/>
              </a:rPr>
              <a:t>uhlik</a:t>
            </a:r>
            <a:r>
              <a:rPr lang="cs-CZ" dirty="0" smtClean="0">
                <a:hlinkClick r:id="rId10"/>
              </a:rPr>
              <a:t>/grafit.</a:t>
            </a:r>
            <a:r>
              <a:rPr lang="cs-CZ" dirty="0" err="1" smtClean="0">
                <a:hlinkClick r:id="rId10"/>
              </a:rPr>
              <a:t>jpg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11"/>
              </a:rPr>
              <a:t>http://www.</a:t>
            </a:r>
            <a:r>
              <a:rPr lang="cs-CZ" dirty="0" err="1" smtClean="0">
                <a:hlinkClick r:id="rId11"/>
              </a:rPr>
              <a:t>aldebaran.cz</a:t>
            </a:r>
            <a:r>
              <a:rPr lang="cs-CZ" dirty="0" smtClean="0">
                <a:hlinkClick r:id="rId11"/>
              </a:rPr>
              <a:t>/bulletin/2008_08/</a:t>
            </a:r>
            <a:r>
              <a:rPr lang="cs-CZ" dirty="0" err="1" smtClean="0">
                <a:hlinkClick r:id="rId11"/>
              </a:rPr>
              <a:t>mrizDiamant.jpg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12"/>
              </a:rPr>
              <a:t>http://www.</a:t>
            </a:r>
            <a:r>
              <a:rPr lang="cs-CZ" dirty="0" err="1" smtClean="0">
                <a:hlinkClick r:id="rId12"/>
              </a:rPr>
              <a:t>akcieatrhy.cz</a:t>
            </a:r>
            <a:r>
              <a:rPr lang="cs-CZ" dirty="0" smtClean="0">
                <a:hlinkClick r:id="rId12"/>
              </a:rPr>
              <a:t>/</a:t>
            </a:r>
            <a:r>
              <a:rPr lang="cs-CZ" dirty="0" err="1" smtClean="0">
                <a:hlinkClick r:id="rId12"/>
              </a:rPr>
              <a:t>users</a:t>
            </a:r>
            <a:r>
              <a:rPr lang="cs-CZ" dirty="0" smtClean="0">
                <a:hlinkClick r:id="rId12"/>
              </a:rPr>
              <a:t>_data/image/</a:t>
            </a:r>
            <a:r>
              <a:rPr lang="cs-CZ" dirty="0" err="1" smtClean="0">
                <a:hlinkClick r:id="rId12"/>
              </a:rPr>
              <a:t>fotogalerie</a:t>
            </a:r>
            <a:r>
              <a:rPr lang="cs-CZ" dirty="0" smtClean="0">
                <a:hlinkClick r:id="rId12"/>
              </a:rPr>
              <a:t>/diamant.</a:t>
            </a:r>
            <a:r>
              <a:rPr lang="cs-CZ" dirty="0" err="1" smtClean="0">
                <a:hlinkClick r:id="rId12"/>
              </a:rPr>
              <a:t>jpg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13"/>
              </a:rPr>
              <a:t>http://www.hajduch.</a:t>
            </a:r>
            <a:r>
              <a:rPr lang="cs-CZ" dirty="0" err="1" smtClean="0">
                <a:hlinkClick r:id="rId13"/>
              </a:rPr>
              <a:t>eu</a:t>
            </a:r>
            <a:r>
              <a:rPr lang="cs-CZ" dirty="0" smtClean="0">
                <a:hlinkClick r:id="rId13"/>
              </a:rPr>
              <a:t>/Chemie/ALKANY_soubory/image014.jpg</a:t>
            </a:r>
            <a:endParaRPr lang="cs-CZ" dirty="0" smtClean="0"/>
          </a:p>
          <a:p>
            <a:pPr>
              <a:buNone/>
            </a:pPr>
            <a:r>
              <a:rPr lang="cs-CZ" dirty="0" smtClean="0">
                <a:hlinkClick r:id="rId14"/>
              </a:rPr>
              <a:t>http://upload.wikimedia.org/wikipedia/commons/thumb/6/67/Benzene_structure.png/350px-Benzene_structure.png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UHLOVODÍKY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Dvouprvkové sloučeniny uhlíku a vodíku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699792" y="5877272"/>
            <a:ext cx="36663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u="sng" dirty="0" smtClean="0">
                <a:solidFill>
                  <a:schemeClr val="bg1">
                    <a:lumMod val="50000"/>
                  </a:schemeClr>
                </a:solidFill>
              </a:rPr>
              <a:t>NENASYCENÉ</a:t>
            </a:r>
            <a:endParaRPr lang="cs-CZ" sz="36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897232"/>
            <a:ext cx="8183880" cy="4187952"/>
          </a:xfrm>
        </p:spPr>
        <p:txBody>
          <a:bodyPr/>
          <a:lstStyle/>
          <a:p>
            <a:r>
              <a:rPr lang="cs-CZ" dirty="0" smtClean="0"/>
              <a:t>Nenasycené uhlovodíky</a:t>
            </a:r>
          </a:p>
          <a:p>
            <a:r>
              <a:rPr lang="cs-CZ" dirty="0" smtClean="0"/>
              <a:t>Mají mezi atomy uhlíku dvojnou vazbu</a:t>
            </a:r>
          </a:p>
          <a:p>
            <a:r>
              <a:rPr lang="cs-CZ" dirty="0" smtClean="0"/>
              <a:t>Důkaz dvojné vazby – pomocí roztoku bromu ve vodě – odbarví se</a:t>
            </a:r>
          </a:p>
          <a:p>
            <a:r>
              <a:rPr lang="cs-CZ" dirty="0" smtClean="0"/>
              <a:t>Koncovka názvu -</a:t>
            </a:r>
            <a:r>
              <a:rPr lang="cs-CZ" dirty="0" err="1" smtClean="0"/>
              <a:t>en</a:t>
            </a:r>
            <a:endParaRPr lang="cs-CZ" dirty="0" smtClean="0"/>
          </a:p>
          <a:p>
            <a:r>
              <a:rPr lang="cs-CZ" dirty="0" smtClean="0"/>
              <a:t>Obecný vzorec C</a:t>
            </a:r>
            <a:r>
              <a:rPr lang="cs-CZ" baseline="-25000" dirty="0" smtClean="0"/>
              <a:t>n</a:t>
            </a:r>
            <a:r>
              <a:rPr lang="cs-CZ" dirty="0" smtClean="0"/>
              <a:t>H</a:t>
            </a:r>
            <a:r>
              <a:rPr lang="cs-CZ" baseline="-25000" dirty="0" smtClean="0"/>
              <a:t>2n</a:t>
            </a:r>
          </a:p>
          <a:p>
            <a:r>
              <a:rPr lang="cs-CZ" dirty="0" smtClean="0"/>
              <a:t>Dieny mají dvě dvojné vazby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Alkeny, dieny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846440"/>
          <a:ext cx="8183562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uhlovodík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vlastnosti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endParaRPr lang="cs-CZ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Ethylen</a:t>
                      </a:r>
                      <a:r>
                        <a:rPr lang="cs-CZ" dirty="0" smtClean="0"/>
                        <a:t> (</a:t>
                      </a:r>
                      <a:r>
                        <a:rPr lang="cs-CZ" dirty="0" err="1" smtClean="0"/>
                        <a:t>ethen</a:t>
                      </a:r>
                      <a:r>
                        <a:rPr lang="cs-CZ" dirty="0" smtClean="0"/>
                        <a:t>)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4</a:t>
                      </a:r>
                    </a:p>
                    <a:p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C=CH</a:t>
                      </a:r>
                      <a:r>
                        <a:rPr lang="cs-CZ" baseline="-25000" dirty="0" smtClean="0"/>
                        <a:t>2</a:t>
                      </a:r>
                      <a:endParaRPr lang="cs-CZ" baseline="-25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Bezbarvá, plynná hořlavá látka, se vzduchem výbušná směs 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Výroba </a:t>
                      </a:r>
                      <a:r>
                        <a:rPr lang="cs-CZ" dirty="0" err="1" smtClean="0"/>
                        <a:t>polyethylenu</a:t>
                      </a:r>
                      <a:r>
                        <a:rPr lang="cs-CZ" dirty="0" smtClean="0"/>
                        <a:t>, etanolu,..</a:t>
                      </a:r>
                    </a:p>
                    <a:p>
                      <a:r>
                        <a:rPr lang="cs-CZ" dirty="0" smtClean="0"/>
                        <a:t>Ve</a:t>
                      </a:r>
                      <a:r>
                        <a:rPr lang="cs-CZ" baseline="0" dirty="0" smtClean="0"/>
                        <a:t> skladech k urychlování zrání ovoce</a:t>
                      </a:r>
                      <a:endParaRPr lang="cs-CZ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Propylen (propen)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3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6</a:t>
                      </a:r>
                    </a:p>
                    <a:p>
                      <a:r>
                        <a:rPr lang="cs-CZ" dirty="0" smtClean="0"/>
                        <a:t>CH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=CH-CH</a:t>
                      </a:r>
                      <a:r>
                        <a:rPr lang="cs-CZ" baseline="-25000" dirty="0" smtClean="0"/>
                        <a:t>2</a:t>
                      </a:r>
                      <a:endParaRPr lang="cs-CZ" baseline="-25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Výroba polypropylenu</a:t>
                      </a:r>
                      <a:endParaRPr lang="cs-CZ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Butadien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4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6</a:t>
                      </a:r>
                    </a:p>
                    <a:p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C=CH=CH-CH</a:t>
                      </a:r>
                      <a:r>
                        <a:rPr lang="cs-CZ" baseline="-25000" dirty="0" smtClean="0"/>
                        <a:t>2</a:t>
                      </a:r>
                      <a:endParaRPr lang="cs-CZ" baseline="-25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Bezbarvá plynná látka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Základní surovina pro výrobu syntetického kaučuku</a:t>
                      </a:r>
                      <a:endParaRPr lang="cs-CZ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Alkyny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Nenasycené uhlovodíky</a:t>
            </a:r>
          </a:p>
          <a:p>
            <a:endParaRPr lang="cs-CZ" dirty="0" smtClean="0"/>
          </a:p>
          <a:p>
            <a:r>
              <a:rPr lang="cs-CZ" dirty="0" smtClean="0"/>
              <a:t>Obsahují trojnou vazbu</a:t>
            </a:r>
          </a:p>
          <a:p>
            <a:endParaRPr lang="cs-CZ" dirty="0" smtClean="0"/>
          </a:p>
          <a:p>
            <a:r>
              <a:rPr lang="cs-CZ" dirty="0" smtClean="0"/>
              <a:t>Koncovka –</a:t>
            </a:r>
            <a:r>
              <a:rPr lang="cs-CZ" dirty="0" err="1" smtClean="0"/>
              <a:t>yn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Obecný vzorec C</a:t>
            </a:r>
            <a:r>
              <a:rPr lang="cs-CZ" baseline="-25000" dirty="0" smtClean="0"/>
              <a:t>n</a:t>
            </a:r>
            <a:r>
              <a:rPr lang="cs-CZ" dirty="0" smtClean="0"/>
              <a:t>H</a:t>
            </a:r>
            <a:r>
              <a:rPr lang="cs-CZ" baseline="-25000" dirty="0" smtClean="0"/>
              <a:t>2n-2</a:t>
            </a: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Alkyny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67544" y="1268760"/>
          <a:ext cx="818356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7854"/>
                <a:gridCol w="2727854"/>
                <a:gridCol w="2727854"/>
              </a:tblGrid>
              <a:tr h="136361">
                <a:tc>
                  <a:txBody>
                    <a:bodyPr/>
                    <a:lstStyle/>
                    <a:p>
                      <a:r>
                        <a:rPr lang="cs-CZ" dirty="0" smtClean="0"/>
                        <a:t>uhlovodík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vlastnosti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endParaRPr lang="cs-CZ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Ethyn</a:t>
                      </a:r>
                      <a:endParaRPr lang="cs-CZ" dirty="0" smtClean="0"/>
                    </a:p>
                    <a:p>
                      <a:r>
                        <a:rPr lang="cs-CZ" dirty="0" smtClean="0"/>
                        <a:t>Acetylen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2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2</a:t>
                      </a:r>
                    </a:p>
                    <a:p>
                      <a:r>
                        <a:rPr lang="cs-CZ" dirty="0" smtClean="0"/>
                        <a:t>HC≡CH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Plynná bezbarvá lehce zápalná látka</a:t>
                      </a:r>
                    </a:p>
                    <a:p>
                      <a:r>
                        <a:rPr lang="cs-CZ" dirty="0" smtClean="0"/>
                        <a:t>Se vzduchem výbušná směs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Výroba acetaldehydu, kyseliny octové,</a:t>
                      </a:r>
                      <a:r>
                        <a:rPr lang="cs-CZ" baseline="0" dirty="0" smtClean="0"/>
                        <a:t> PVC,</a:t>
                      </a:r>
                    </a:p>
                    <a:p>
                      <a:r>
                        <a:rPr lang="cs-CZ" baseline="0" dirty="0" smtClean="0"/>
                        <a:t>Ke sváření a řezání kovů – autogen</a:t>
                      </a:r>
                      <a:endParaRPr lang="cs-CZ" dirty="0"/>
                    </a:p>
                  </a:txBody>
                  <a:tcPr marL="90928" marR="90928"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Aromatické uhlovodíky</a:t>
            </a:r>
          </a:p>
          <a:p>
            <a:r>
              <a:rPr lang="cs-CZ" dirty="0" smtClean="0"/>
              <a:t>Benzenové jádro, aromatický kruh</a:t>
            </a:r>
          </a:p>
          <a:p>
            <a:r>
              <a:rPr lang="cs-CZ" dirty="0" smtClean="0"/>
              <a:t>Násobné vazby- střídají se vazby jednoduché s dvojnými</a:t>
            </a:r>
          </a:p>
          <a:p>
            <a:endParaRPr lang="cs-CZ" dirty="0"/>
          </a:p>
        </p:txBody>
      </p:sp>
      <p:pic>
        <p:nvPicPr>
          <p:cNvPr id="1026" name="Picture 2" descr="http://upload.wikimedia.org/wikipedia/commons/thumb/6/67/Benzene_structure.png/350px-Benzene_struc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1692" y="2852936"/>
            <a:ext cx="7059382" cy="23195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Areny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1" y="260648"/>
          <a:ext cx="8640960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880320"/>
                <a:gridCol w="2880320"/>
              </a:tblGrid>
              <a:tr h="395029">
                <a:tc>
                  <a:txBody>
                    <a:bodyPr/>
                    <a:lstStyle/>
                    <a:p>
                      <a:r>
                        <a:rPr lang="cs-CZ" dirty="0" smtClean="0"/>
                        <a:t>uhlovodík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vlastnosti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použití</a:t>
                      </a:r>
                      <a:endParaRPr lang="cs-CZ" dirty="0"/>
                    </a:p>
                  </a:txBody>
                  <a:tcPr marL="90928" marR="90928"/>
                </a:tc>
              </a:tr>
              <a:tr h="1850687">
                <a:tc>
                  <a:txBody>
                    <a:bodyPr/>
                    <a:lstStyle/>
                    <a:p>
                      <a:r>
                        <a:rPr lang="cs-CZ" dirty="0" smtClean="0"/>
                        <a:t>Benzen 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6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6</a:t>
                      </a:r>
                      <a:endParaRPr lang="cs-CZ" baseline="-25000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Bezbarvá, charakteristicky zapáchající hořlavá kapalná látka jedovaté páry, karcinogenní látka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Výroba léčiv, plastů, výbušnin, rozpouštědlo</a:t>
                      </a:r>
                      <a:endParaRPr lang="cs-CZ" dirty="0"/>
                    </a:p>
                  </a:txBody>
                  <a:tcPr marL="90928" marR="90928"/>
                </a:tc>
              </a:tr>
              <a:tr h="1558472">
                <a:tc>
                  <a:txBody>
                    <a:bodyPr/>
                    <a:lstStyle/>
                    <a:p>
                      <a:r>
                        <a:rPr lang="cs-CZ" dirty="0" smtClean="0"/>
                        <a:t>Naftalen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10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8</a:t>
                      </a:r>
                    </a:p>
                    <a:p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Bezbarvá, krystalická, charakteristicky</a:t>
                      </a:r>
                      <a:r>
                        <a:rPr lang="cs-CZ" baseline="0" dirty="0" smtClean="0"/>
                        <a:t> páchnoucí látka, sublimuje při zahřívání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Výroba barviv</a:t>
                      </a:r>
                      <a:endParaRPr lang="cs-CZ" dirty="0"/>
                    </a:p>
                  </a:txBody>
                  <a:tcPr marL="90928" marR="90928"/>
                </a:tc>
              </a:tr>
              <a:tr h="1266258">
                <a:tc>
                  <a:txBody>
                    <a:bodyPr/>
                    <a:lstStyle/>
                    <a:p>
                      <a:r>
                        <a:rPr lang="cs-CZ" dirty="0" smtClean="0"/>
                        <a:t>Toluen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Vysoce hořlavá a škodlivá látka,nerozpustná ve vodě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Rozpouštědlo barev a laků</a:t>
                      </a:r>
                    </a:p>
                    <a:p>
                      <a:r>
                        <a:rPr lang="cs-CZ" dirty="0" smtClean="0"/>
                        <a:t>Inhalační droga</a:t>
                      </a:r>
                      <a:endParaRPr lang="cs-CZ" dirty="0"/>
                    </a:p>
                  </a:txBody>
                  <a:tcPr marL="90928" marR="90928"/>
                </a:tc>
              </a:tr>
              <a:tr h="1266258">
                <a:tc>
                  <a:txBody>
                    <a:bodyPr/>
                    <a:lstStyle/>
                    <a:p>
                      <a:r>
                        <a:rPr lang="cs-CZ" dirty="0" smtClean="0"/>
                        <a:t>Styren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8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8</a:t>
                      </a:r>
                    </a:p>
                    <a:p>
                      <a:r>
                        <a:rPr lang="cs-CZ" dirty="0" smtClean="0"/>
                        <a:t>C</a:t>
                      </a:r>
                      <a:r>
                        <a:rPr lang="cs-CZ" baseline="-25000" dirty="0" smtClean="0"/>
                        <a:t>6</a:t>
                      </a:r>
                      <a:r>
                        <a:rPr lang="cs-CZ" dirty="0" smtClean="0"/>
                        <a:t>H</a:t>
                      </a:r>
                      <a:r>
                        <a:rPr lang="cs-CZ" baseline="-25000" dirty="0" smtClean="0"/>
                        <a:t>5</a:t>
                      </a:r>
                      <a:r>
                        <a:rPr lang="cs-CZ" dirty="0" smtClean="0"/>
                        <a:t>-CH=CH</a:t>
                      </a:r>
                      <a:r>
                        <a:rPr lang="cs-CZ" baseline="-25000" dirty="0" smtClean="0"/>
                        <a:t>2</a:t>
                      </a:r>
                    </a:p>
                    <a:p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Bezbarvá kapalná látka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Výroba polystyrenu</a:t>
                      </a:r>
                      <a:endParaRPr lang="cs-CZ" dirty="0"/>
                    </a:p>
                  </a:txBody>
                  <a:tcPr marL="90928" marR="90928"/>
                </a:tc>
              </a:tr>
            </a:tbl>
          </a:graphicData>
        </a:graphic>
      </p:graphicFrame>
      <p:pic>
        <p:nvPicPr>
          <p:cNvPr id="2050" name="Picture 2" descr="http://canov.jergym.cz/arome/obrazkysl/benze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84784"/>
            <a:ext cx="609600" cy="676275"/>
          </a:xfrm>
          <a:prstGeom prst="rect">
            <a:avLst/>
          </a:prstGeom>
          <a:noFill/>
        </p:spPr>
      </p:pic>
      <p:sp>
        <p:nvSpPr>
          <p:cNvPr id="2052" name="AutoShape 4" descr="http://www.google.cz/url?sa=i&amp;source=images&amp;cd=&amp;docid=SCFK-7Jf2dNoVM&amp;tbnid=0lpiX6bjJpAxdM:&amp;ved=0CAUQjBwwAA&amp;url=http%3A%2F%2Fvydavatelstvi.vscht.cz%2Fecho%2Forganika%2Ftrivial-naftalen1.png&amp;ei=nUFPUeX8MomO4gSwmIDIBg&amp;psig=AFQjCNFQi2fu1Q3aWIVrkp-ixsVEhKOIMg&amp;ust=136423503787395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4" name="AutoShape 6" descr="http://www.google.cz/url?sa=i&amp;source=images&amp;cd=&amp;docid=SCFK-7Jf2dNoVM&amp;tbnid=0lpiX6bjJpAxdM:&amp;ved=0CAUQjBwwAA&amp;url=http%3A%2F%2Fvydavatelstvi.vscht.cz%2Fecho%2Forganika%2Ftrivial-naftalen1.png&amp;ei=nUFPUeX8MomO4gSwmIDIBg&amp;psig=AFQjCNFQi2fu1Q3aWIVrkp-ixsVEhKOIMg&amp;ust=136423503787395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56" name="AutoShape 8" descr="http://www.google.cz/url?sa=i&amp;source=images&amp;cd=&amp;docid=SCFK-7Jf2dNoVM&amp;tbnid=0lpiX6bjJpAxdM:&amp;ved=0CAUQjBwwAA&amp;url=http%3A%2F%2Fvydavatelstvi.vscht.cz%2Fecho%2Forganika%2Ftrivial-naftalen1.png&amp;ei=nUFPUeX8MomO4gSwmIDIBg&amp;psig=AFQjCNFQi2fu1Q3aWIVrkp-ixsVEhKOIMg&amp;ust=136423503787395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8" name="Picture 10" descr="https://encrypted-tbn2.gstatic.com/images?q=tbn:ANd9GcSQuJQWHt9CFRnFCEPvpbcUSVnfbrI13Z4A5Junx7q7ERJxIzCiF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696" y="2852936"/>
            <a:ext cx="1066800" cy="723900"/>
          </a:xfrm>
          <a:prstGeom prst="rect">
            <a:avLst/>
          </a:prstGeom>
          <a:noFill/>
        </p:spPr>
      </p:pic>
      <p:pic>
        <p:nvPicPr>
          <p:cNvPr id="2060" name="Picture 12" descr="http://xantina.hyperlink.cz/spravce2/organika/styre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5301208"/>
            <a:ext cx="904875" cy="1009650"/>
          </a:xfrm>
          <a:prstGeom prst="rect">
            <a:avLst/>
          </a:prstGeom>
          <a:noFill/>
        </p:spPr>
      </p:pic>
      <p:pic>
        <p:nvPicPr>
          <p:cNvPr id="2062" name="Picture 14" descr="http://xantina.hyperlink.cz/spravce2/organika/toluen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7704" y="4077072"/>
            <a:ext cx="1009650" cy="75247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Procvičení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4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5891"/>
                <a:gridCol w="2045891"/>
                <a:gridCol w="2045891"/>
                <a:gridCol w="204589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butan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cyklohexan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acetylen</a:t>
                      </a:r>
                      <a:endParaRPr lang="cs-CZ" dirty="0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Řetězec otevřený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Řetězec otevřený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Vazba jednoduchá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alkeny</a:t>
                      </a:r>
                      <a:endParaRPr lang="cs-CZ" dirty="0"/>
                    </a:p>
                  </a:txBody>
                  <a:tcPr marL="90928" marR="90928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90928" marR="90928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3212976"/>
            <a:ext cx="708989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Která z podskupin uhlovodíků ve schématu chybí? </a:t>
            </a:r>
          </a:p>
          <a:p>
            <a:endParaRPr lang="cs-CZ" dirty="0" smtClean="0"/>
          </a:p>
          <a:p>
            <a:r>
              <a:rPr lang="cs-CZ" dirty="0" smtClean="0"/>
              <a:t>Uveď její zástupce.</a:t>
            </a:r>
          </a:p>
          <a:p>
            <a:endParaRPr lang="cs-CZ" dirty="0" smtClean="0"/>
          </a:p>
          <a:p>
            <a:r>
              <a:rPr lang="cs-CZ" dirty="0" err="1" smtClean="0"/>
              <a:t>Kolikavazný</a:t>
            </a:r>
            <a:r>
              <a:rPr lang="cs-CZ" dirty="0" smtClean="0"/>
              <a:t> je uhlík v uhlovodících?</a:t>
            </a:r>
          </a:p>
          <a:p>
            <a:endParaRPr lang="cs-CZ" dirty="0" smtClean="0"/>
          </a:p>
          <a:p>
            <a:r>
              <a:rPr lang="cs-CZ" dirty="0" smtClean="0"/>
              <a:t>Jaké vazby se mohou v molekulách uhlovodíků vyskytovat?</a:t>
            </a:r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308</Words>
  <Application>Microsoft Office PowerPoint</Application>
  <PresentationFormat>Předvádění na obrazovce (4:3)</PresentationFormat>
  <Paragraphs>121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Aspekt</vt:lpstr>
      <vt:lpstr>Snímek 1</vt:lpstr>
      <vt:lpstr>UHLOVODÍKY</vt:lpstr>
      <vt:lpstr>Alkeny</vt:lpstr>
      <vt:lpstr>Alkeny, dieny</vt:lpstr>
      <vt:lpstr>Alkyny</vt:lpstr>
      <vt:lpstr>Alkyny</vt:lpstr>
      <vt:lpstr>Areny</vt:lpstr>
      <vt:lpstr>Areny</vt:lpstr>
      <vt:lpstr>Procvičení </vt:lpstr>
      <vt:lpstr>Video</vt:lpstr>
      <vt:lpstr>Použité zdroje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vrtiskova</dc:creator>
  <cp:lastModifiedBy>vrtiskova</cp:lastModifiedBy>
  <cp:revision>4</cp:revision>
  <dcterms:created xsi:type="dcterms:W3CDTF">2013-04-06T16:00:23Z</dcterms:created>
  <dcterms:modified xsi:type="dcterms:W3CDTF">2013-05-12T14:54:12Z</dcterms:modified>
</cp:coreProperties>
</file>