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5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6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BCC6C-7762-448F-9B57-5DD9C7E7E556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8C62C-96C1-486E-B2C4-8E0CCCD4C5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8C62C-96C1-486E-B2C4-8E0CCCD4C564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94D08D-F35C-49DE-AC92-80DB8C3AA39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17EBAF0-C4E9-4DE6-BA62-717CB9FFE3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chemickeprvky.euweb.cz/obrazky/mosaz.jpg" TargetMode="External"/><Relationship Id="rId3" Type="http://schemas.openxmlformats.org/officeDocument/2006/relationships/hyperlink" Target="http://nd01.jxs.cz/351/619/4c813067f5_45408488_o2.jpg" TargetMode="External"/><Relationship Id="rId7" Type="http://schemas.openxmlformats.org/officeDocument/2006/relationships/hyperlink" Target="http://upload.wikimedia.org/wikipedia/commons/thumb/e/e7/Galenit_4.jpg/300px-Galenit_4.jpg" TargetMode="External"/><Relationship Id="rId2" Type="http://schemas.openxmlformats.org/officeDocument/2006/relationships/hyperlink" Target="http://www.komenskeho66.cz/materialy/chemie/WEB-CHEMIE8/obrazky/NaCL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d04.jxs.cz/385/696/8eaca535b9_71619307_o2.jpg" TargetMode="External"/><Relationship Id="rId5" Type="http://schemas.openxmlformats.org/officeDocument/2006/relationships/hyperlink" Target="http://www.ped.muni.cz/wbio/studium/stud_mat/Mat-mat/Kameny/kremen2.jpg" TargetMode="External"/><Relationship Id="rId4" Type="http://schemas.openxmlformats.org/officeDocument/2006/relationships/hyperlink" Target="http://www.koh-i-noor.cz/media/images/shop/016260100000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08912" cy="5085184"/>
          </a:xfrm>
        </p:spPr>
        <p:txBody>
          <a:bodyPr>
            <a:normAutofit fontScale="92500"/>
          </a:bodyPr>
          <a:lstStyle/>
          <a:p>
            <a:r>
              <a:rPr lang="cs-CZ" sz="1800" u="sng" dirty="0" smtClean="0">
                <a:solidFill>
                  <a:schemeClr val="tx1"/>
                </a:solidFill>
              </a:rPr>
              <a:t>Název šablony</a:t>
            </a:r>
            <a:r>
              <a:rPr lang="cs-CZ" sz="1800" dirty="0" smtClean="0">
                <a:solidFill>
                  <a:schemeClr val="tx1"/>
                </a:solidFill>
              </a:rPr>
              <a:t>: Inovace v chemii		52/CH24/22. 3. 2013, Vrtišková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Vzdělávací oblast: Člověk a příroda</a:t>
            </a:r>
          </a:p>
          <a:p>
            <a:pPr algn="l"/>
            <a:r>
              <a:rPr lang="cs-CZ" sz="1800" u="sng" dirty="0" smtClean="0">
                <a:solidFill>
                  <a:schemeClr val="tx1"/>
                </a:solidFill>
              </a:rPr>
              <a:t>Název výukového materiálu</a:t>
            </a:r>
            <a:r>
              <a:rPr lang="cs-CZ" sz="1800" dirty="0" smtClean="0">
                <a:solidFill>
                  <a:schemeClr val="tx1"/>
                </a:solidFill>
              </a:rPr>
              <a:t>: Chemické sloučeniny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Autor: Mgr. Eva Vrtišková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Předmět: Chemie      	Třída:VIII.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Tematický okruh: Chemické sloučeniny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Téma: Dvouprvkové sloučeniny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Druh výukového materiálu: prezentace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Použití ICT: interaktivní tabule, prezentace v .</a:t>
            </a:r>
            <a:r>
              <a:rPr lang="cs-CZ" sz="1800" dirty="0" err="1" smtClean="0">
                <a:solidFill>
                  <a:schemeClr val="tx1"/>
                </a:solidFill>
              </a:rPr>
              <a:t>ppt</a:t>
            </a:r>
            <a:r>
              <a:rPr lang="cs-CZ" sz="1800" dirty="0" smtClean="0">
                <a:solidFill>
                  <a:schemeClr val="tx1"/>
                </a:solidFill>
              </a:rPr>
              <a:t>, </a:t>
            </a:r>
            <a:r>
              <a:rPr lang="cs-CZ" sz="1800" dirty="0" err="1" smtClean="0">
                <a:solidFill>
                  <a:schemeClr val="tx1"/>
                </a:solidFill>
              </a:rPr>
              <a:t>interaktivita</a:t>
            </a:r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Didaktické, metodické poznámky (popis použití výukového materiálu ve výuce): výklad -doplňuje učivo o halogenidech, oxidech a sulfidech, seznamuje žáky se známými zástupci těchto skupin </a:t>
            </a:r>
            <a:r>
              <a:rPr lang="cs-CZ" sz="1800" dirty="0" err="1" smtClean="0">
                <a:solidFill>
                  <a:schemeClr val="tx1"/>
                </a:solidFill>
              </a:rPr>
              <a:t>chem.sloučenin</a:t>
            </a:r>
            <a:r>
              <a:rPr lang="cs-CZ" sz="1800" dirty="0" smtClean="0">
                <a:solidFill>
                  <a:schemeClr val="tx1"/>
                </a:solidFill>
              </a:rPr>
              <a:t> a jejich významem pro člověka.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Použité zdroje: 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- Chemie, učebnice pro osmý ročník ZŠ a víceletá gymnázia. FRAUS 2006, Plzeň.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- Poznámky k učebnicím chemie (vlastní)</a:t>
            </a:r>
            <a:endParaRPr lang="cs-CZ" sz="1800" dirty="0">
              <a:solidFill>
                <a:schemeClr val="tx1"/>
              </a:solidFill>
            </a:endParaRPr>
          </a:p>
        </p:txBody>
      </p:sp>
      <p:grpSp>
        <p:nvGrpSpPr>
          <p:cNvPr id="2" name="Skupina 8"/>
          <p:cNvGrpSpPr>
            <a:grpSpLocks noGrp="1"/>
          </p:cNvGrpSpPr>
          <p:nvPr>
            <p:ph type="ctrTitle"/>
          </p:nvPr>
        </p:nvGrpSpPr>
        <p:grpSpPr>
          <a:xfrm>
            <a:off x="179512" y="186209"/>
            <a:ext cx="5832648" cy="1298575"/>
            <a:chOff x="539639" y="620639"/>
            <a:chExt cx="4734720" cy="935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539639" y="692640"/>
              <a:ext cx="4734720" cy="8636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Obrázek 7"/>
            <p:cNvPicPr>
              <a:picLocks noChangeAspect="1"/>
            </p:cNvPicPr>
            <p:nvPr/>
          </p:nvPicPr>
          <p:blipFill>
            <a:blip r:embed="rId3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4284000" y="620639"/>
              <a:ext cx="935639" cy="79163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Oxidy dusíku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Dusík tvoří zdraví škodlivé oxidy, do ovzduší se dostávají spalinami – kyselé deště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Oxid dusný N</a:t>
            </a:r>
            <a:r>
              <a:rPr lang="cs-CZ" baseline="-25000" dirty="0" smtClean="0">
                <a:solidFill>
                  <a:srgbClr val="002060"/>
                </a:solidFill>
              </a:rPr>
              <a:t>2</a:t>
            </a:r>
            <a:r>
              <a:rPr lang="cs-CZ" dirty="0" smtClean="0">
                <a:solidFill>
                  <a:srgbClr val="002060"/>
                </a:solidFill>
              </a:rPr>
              <a:t>O </a:t>
            </a:r>
            <a:r>
              <a:rPr lang="cs-CZ" dirty="0" smtClean="0"/>
              <a:t>– bezbarvý plyn, příjemné vůně, nasládlé chuti  - rajský plyn – anestetikum, příprava šlehačky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Oxid dusnatý NO </a:t>
            </a:r>
            <a:r>
              <a:rPr lang="cs-CZ" dirty="0" smtClean="0"/>
              <a:t>– bezbarvý plyn, oxiduje na oxid dusičitý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Oxid dusitý N</a:t>
            </a:r>
            <a:r>
              <a:rPr lang="cs-CZ" baseline="-25000" dirty="0" smtClean="0">
                <a:solidFill>
                  <a:srgbClr val="002060"/>
                </a:solidFill>
              </a:rPr>
              <a:t>2</a:t>
            </a:r>
            <a:r>
              <a:rPr lang="cs-CZ" dirty="0" smtClean="0">
                <a:solidFill>
                  <a:srgbClr val="002060"/>
                </a:solidFill>
              </a:rPr>
              <a:t>O</a:t>
            </a:r>
            <a:r>
              <a:rPr lang="cs-CZ" baseline="-25000" dirty="0" smtClean="0">
                <a:solidFill>
                  <a:srgbClr val="002060"/>
                </a:solidFill>
              </a:rPr>
              <a:t>3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smtClean="0"/>
              <a:t>– kapalina, snadno se rozkládá</a:t>
            </a:r>
            <a:endParaRPr lang="cs-CZ" baseline="-25000" dirty="0" smtClean="0"/>
          </a:p>
          <a:p>
            <a:r>
              <a:rPr lang="cs-CZ" dirty="0" smtClean="0">
                <a:solidFill>
                  <a:srgbClr val="002060"/>
                </a:solidFill>
              </a:rPr>
              <a:t>Oxid dusičitý NO</a:t>
            </a:r>
            <a:r>
              <a:rPr lang="cs-CZ" baseline="-25000" dirty="0" smtClean="0">
                <a:solidFill>
                  <a:srgbClr val="002060"/>
                </a:solidFill>
              </a:rPr>
              <a:t>2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smtClean="0"/>
              <a:t>– plyn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Oxid dusičný N</a:t>
            </a:r>
            <a:r>
              <a:rPr lang="cs-CZ" baseline="-25000" dirty="0" smtClean="0">
                <a:solidFill>
                  <a:srgbClr val="002060"/>
                </a:solidFill>
              </a:rPr>
              <a:t>2</a:t>
            </a:r>
            <a:r>
              <a:rPr lang="cs-CZ" dirty="0" smtClean="0">
                <a:solidFill>
                  <a:srgbClr val="002060"/>
                </a:solidFill>
              </a:rPr>
              <a:t>O</a:t>
            </a:r>
            <a:r>
              <a:rPr lang="cs-CZ" baseline="-25000" dirty="0" smtClean="0">
                <a:solidFill>
                  <a:srgbClr val="002060"/>
                </a:solidFill>
              </a:rPr>
              <a:t>5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smtClean="0"/>
              <a:t>– bezbarvá krystalická látka</a:t>
            </a:r>
            <a:r>
              <a:rPr lang="cs-CZ" baseline="-25000" dirty="0" smtClean="0"/>
              <a:t> </a:t>
            </a:r>
            <a:endParaRPr lang="cs-CZ" baseline="-25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Oxid vápenatý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CaO</a:t>
            </a: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dirty="0" smtClean="0"/>
              <a:t>Bílá práškovitá látka</a:t>
            </a:r>
            <a:endParaRPr lang="cs-CZ" dirty="0"/>
          </a:p>
          <a:p>
            <a:r>
              <a:rPr lang="cs-CZ" dirty="0" smtClean="0"/>
              <a:t>Technický –pálené vápno</a:t>
            </a:r>
          </a:p>
          <a:p>
            <a:r>
              <a:rPr lang="cs-CZ" dirty="0" smtClean="0"/>
              <a:t>Hašením- vápno hašené(hydroxid vápenatý)</a:t>
            </a:r>
          </a:p>
          <a:p>
            <a:r>
              <a:rPr lang="cs-CZ" dirty="0" smtClean="0"/>
              <a:t>Použití ve stavebnictví</a:t>
            </a:r>
          </a:p>
          <a:p>
            <a:r>
              <a:rPr lang="cs-CZ" dirty="0" smtClean="0"/>
              <a:t>Sklářství</a:t>
            </a:r>
          </a:p>
          <a:p>
            <a:r>
              <a:rPr lang="cs-CZ" dirty="0" smtClean="0"/>
              <a:t>Vápnění půdy</a:t>
            </a:r>
          </a:p>
          <a:p>
            <a:r>
              <a:rPr lang="cs-CZ" dirty="0" smtClean="0"/>
              <a:t>Potravinářství (</a:t>
            </a:r>
            <a:r>
              <a:rPr lang="cs-CZ" dirty="0" err="1" smtClean="0"/>
              <a:t>samoohřívací</a:t>
            </a:r>
            <a:r>
              <a:rPr lang="cs-CZ" dirty="0" smtClean="0"/>
              <a:t> konzervy,regulátor kyselosti E529)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http://nd01.jxs.cz/351/619/4c813067f5_45408488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8133304" cy="457772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Oxid titaničitý TiO</a:t>
            </a:r>
            <a:r>
              <a:rPr lang="cs-CZ" baseline="-25000" dirty="0" smtClean="0">
                <a:solidFill>
                  <a:schemeClr val="accent3">
                    <a:lumMod val="50000"/>
                  </a:schemeClr>
                </a:solidFill>
              </a:rPr>
              <a:t>2   </a:t>
            </a:r>
          </a:p>
          <a:p>
            <a:pPr lvl="1"/>
            <a:r>
              <a:rPr lang="cs-CZ" dirty="0" smtClean="0"/>
              <a:t>Bílý, jemný prášek,</a:t>
            </a:r>
          </a:p>
          <a:p>
            <a:pPr lvl="1"/>
            <a:r>
              <a:rPr lang="cs-CZ" dirty="0" smtClean="0"/>
              <a:t> bez zápachu a chuti</a:t>
            </a:r>
          </a:p>
          <a:p>
            <a:pPr lvl="1"/>
            <a:r>
              <a:rPr lang="cs-CZ" dirty="0" smtClean="0"/>
              <a:t>Nejedovatý</a:t>
            </a:r>
          </a:p>
          <a:p>
            <a:pPr lvl="1"/>
            <a:r>
              <a:rPr lang="cs-CZ" dirty="0" smtClean="0"/>
              <a:t>Titanová běloba – pigment </a:t>
            </a:r>
          </a:p>
          <a:p>
            <a:pPr lvl="1"/>
            <a:r>
              <a:rPr lang="cs-CZ" dirty="0" smtClean="0"/>
              <a:t>používaný pro zvýšení zářivosti </a:t>
            </a:r>
          </a:p>
          <a:p>
            <a:pPr lvl="1">
              <a:buNone/>
            </a:pPr>
            <a:r>
              <a:rPr lang="cs-CZ" dirty="0" smtClean="0"/>
              <a:t>    a bělosti výrobků(E171)</a:t>
            </a:r>
            <a:endParaRPr lang="cs-CZ" dirty="0"/>
          </a:p>
        </p:txBody>
      </p:sp>
      <p:pic>
        <p:nvPicPr>
          <p:cNvPr id="24578" name="Picture 2" descr="http://www.koh-i-noor.cz/media/images/shop/01626010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836712"/>
            <a:ext cx="2743200" cy="56578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ped.muni.cz/wbio/studium/stud_mat/Mat-mat/Kameny/kreme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8699" y="4293096"/>
            <a:ext cx="3055301" cy="229147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oxidy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Oxid hlinitý Al</a:t>
            </a:r>
            <a:r>
              <a:rPr lang="cs-CZ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cs-CZ" baseline="-25000" dirty="0" smtClean="0">
                <a:solidFill>
                  <a:schemeClr val="accent3">
                    <a:lumMod val="50000"/>
                  </a:schemeClr>
                </a:solidFill>
              </a:rPr>
              <a:t>3   </a:t>
            </a:r>
          </a:p>
          <a:p>
            <a:pPr lvl="1"/>
            <a:r>
              <a:rPr lang="cs-CZ" dirty="0" smtClean="0"/>
              <a:t>Velmi tvrdá látka – nerost korund – odrůdy safír, rubín, smirek</a:t>
            </a:r>
          </a:p>
          <a:p>
            <a:pPr lvl="1"/>
            <a:r>
              <a:rPr lang="cs-CZ" dirty="0" smtClean="0"/>
              <a:t>Použití. Porcelán, zubní cementy, barviva, výroba hliníku</a:t>
            </a:r>
          </a:p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Oxid křemičitý SiO</a:t>
            </a:r>
            <a:r>
              <a:rPr lang="cs-CZ" baseline="-25000" dirty="0" smtClean="0">
                <a:solidFill>
                  <a:schemeClr val="accent3">
                    <a:lumMod val="50000"/>
                  </a:schemeClr>
                </a:solidFill>
              </a:rPr>
              <a:t>2  </a:t>
            </a:r>
          </a:p>
          <a:p>
            <a:pPr lvl="1"/>
            <a:r>
              <a:rPr lang="cs-CZ" dirty="0" smtClean="0"/>
              <a:t>Pevná, chemicky stálá látka</a:t>
            </a:r>
          </a:p>
          <a:p>
            <a:pPr lvl="1"/>
            <a:r>
              <a:rPr lang="cs-CZ" dirty="0" smtClean="0"/>
              <a:t>Nerost křemen, různé barevné odrůdy</a:t>
            </a:r>
          </a:p>
          <a:p>
            <a:pPr lvl="1"/>
            <a:r>
              <a:rPr lang="cs-CZ" dirty="0" smtClean="0"/>
              <a:t>Složka písků, žuly, jiných hornin</a:t>
            </a:r>
          </a:p>
          <a:p>
            <a:pPr lvl="1"/>
            <a:r>
              <a:rPr lang="cs-CZ" dirty="0" smtClean="0"/>
              <a:t>Použití : sklářství</a:t>
            </a:r>
          </a:p>
          <a:p>
            <a:pPr lvl="1"/>
            <a:r>
              <a:rPr lang="cs-CZ" dirty="0" smtClean="0"/>
              <a:t>Barevné odrůdy - šperky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Sulfidy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772400" cy="4572000"/>
          </a:xfrm>
        </p:spPr>
        <p:txBody>
          <a:bodyPr/>
          <a:lstStyle/>
          <a:p>
            <a:r>
              <a:rPr lang="cs-CZ" dirty="0" smtClean="0"/>
              <a:t>Sloučeniny síry s ostatními prvky</a:t>
            </a:r>
          </a:p>
          <a:p>
            <a:r>
              <a:rPr lang="cs-CZ" dirty="0" smtClean="0"/>
              <a:t>Odvozeny od kyseliny sirovodíkové H</a:t>
            </a:r>
            <a:r>
              <a:rPr lang="cs-CZ" baseline="-25000" dirty="0" smtClean="0"/>
              <a:t>2</a:t>
            </a:r>
            <a:r>
              <a:rPr lang="cs-CZ" dirty="0" smtClean="0"/>
              <a:t>S</a:t>
            </a:r>
          </a:p>
          <a:p>
            <a:r>
              <a:rPr lang="cs-CZ" dirty="0" smtClean="0"/>
              <a:t>Síra v sulfidech má oxidační číslo –II (jako kyslík v oxidech)</a:t>
            </a:r>
          </a:p>
          <a:p>
            <a:r>
              <a:rPr lang="cs-CZ" dirty="0" smtClean="0"/>
              <a:t>V přírodě nerosty – pro výrobu kovů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ulfidy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Sulfid železnatý FeS</a:t>
            </a:r>
            <a:r>
              <a:rPr lang="cs-CZ" baseline="-25000" dirty="0" smtClean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cs-CZ" dirty="0" smtClean="0"/>
              <a:t>(disulfid)</a:t>
            </a:r>
          </a:p>
          <a:p>
            <a:r>
              <a:rPr lang="cs-CZ" dirty="0" smtClean="0"/>
              <a:t>nerost pyrit</a:t>
            </a:r>
          </a:p>
          <a:p>
            <a:r>
              <a:rPr lang="cs-CZ" dirty="0" smtClean="0"/>
              <a:t>Křehký, zlatá barva – kočičí zlato</a:t>
            </a:r>
          </a:p>
          <a:p>
            <a:r>
              <a:rPr lang="cs-CZ" dirty="0" smtClean="0"/>
              <a:t>Dříve k výrobě kyseliny sírové</a:t>
            </a:r>
          </a:p>
          <a:p>
            <a:r>
              <a:rPr lang="cs-CZ" dirty="0" smtClean="0"/>
              <a:t>Železná ruda</a:t>
            </a:r>
            <a:endParaRPr lang="cs-CZ" dirty="0"/>
          </a:p>
        </p:txBody>
      </p:sp>
      <p:pic>
        <p:nvPicPr>
          <p:cNvPr id="26626" name="Picture 2" descr="http://nd04.jxs.cz/385/696/8eaca535b9_71619307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2947" y="3933056"/>
            <a:ext cx="3871053" cy="29249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Sulfidy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Sulfid olovnatý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PbS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dirty="0" smtClean="0"/>
              <a:t>Nerost galenit</a:t>
            </a:r>
          </a:p>
          <a:p>
            <a:pPr lvl="1"/>
            <a:r>
              <a:rPr lang="cs-CZ" dirty="0" smtClean="0"/>
              <a:t>Těžký, šedý nerost, kovový lesk</a:t>
            </a:r>
          </a:p>
          <a:p>
            <a:pPr lvl="1"/>
            <a:r>
              <a:rPr lang="cs-CZ" dirty="0" smtClean="0"/>
              <a:t>Výroba olova</a:t>
            </a:r>
          </a:p>
          <a:p>
            <a:pPr lvl="1"/>
            <a:r>
              <a:rPr lang="cs-CZ" dirty="0" smtClean="0"/>
              <a:t>Výroba akumulátorů(autobaterie)</a:t>
            </a:r>
          </a:p>
          <a:p>
            <a:pPr lvl="1"/>
            <a:r>
              <a:rPr lang="cs-CZ" dirty="0" smtClean="0"/>
              <a:t>Výroba nábojů</a:t>
            </a:r>
          </a:p>
          <a:p>
            <a:pPr lvl="1"/>
            <a:r>
              <a:rPr lang="cs-CZ" dirty="0" smtClean="0"/>
              <a:t>Pohlcuje rentgenové záření</a:t>
            </a:r>
          </a:p>
          <a:p>
            <a:endParaRPr lang="cs-CZ" dirty="0"/>
          </a:p>
        </p:txBody>
      </p:sp>
      <p:pic>
        <p:nvPicPr>
          <p:cNvPr id="28674" name="Picture 2" descr="http://upload.wikimedia.org/wikipedia/commons/thumb/e/e7/Galenit_4.jpg/300px-Galenit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221088"/>
            <a:ext cx="2857500" cy="22002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hemickeprvky.euweb.cz/obrazky/mos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19600"/>
            <a:ext cx="1666875" cy="24384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Sulfidy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Sulfid zinečnatý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ZnS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dirty="0" smtClean="0"/>
              <a:t>Nerost sfalerit</a:t>
            </a:r>
          </a:p>
          <a:p>
            <a:r>
              <a:rPr lang="cs-CZ" dirty="0" smtClean="0"/>
              <a:t>Hnědě žlutý až šedavě černý nerost</a:t>
            </a:r>
          </a:p>
          <a:p>
            <a:r>
              <a:rPr lang="cs-CZ" dirty="0" smtClean="0"/>
              <a:t>Vysoký lesk</a:t>
            </a:r>
          </a:p>
          <a:p>
            <a:r>
              <a:rPr lang="cs-CZ" dirty="0" smtClean="0"/>
              <a:t>Ruda zinku</a:t>
            </a:r>
          </a:p>
          <a:p>
            <a:r>
              <a:rPr lang="cs-CZ" dirty="0" smtClean="0"/>
              <a:t>Výroba luminoforů ( z pohlceného záření vytváří světlo)- hodinové ručičky, obrazovky, zářivky</a:t>
            </a:r>
          </a:p>
          <a:p>
            <a:r>
              <a:rPr lang="cs-CZ" dirty="0" smtClean="0"/>
              <a:t>Zinek – pozinkovaný železný plech –</a:t>
            </a:r>
            <a:r>
              <a:rPr lang="cs-CZ" dirty="0"/>
              <a:t> </a:t>
            </a:r>
            <a:r>
              <a:rPr lang="cs-CZ" dirty="0" smtClean="0"/>
              <a:t>okapy </a:t>
            </a:r>
          </a:p>
          <a:p>
            <a:r>
              <a:rPr lang="cs-CZ" dirty="0" smtClean="0"/>
              <a:t>Výroba slitiny – mosaz( </a:t>
            </a:r>
            <a:r>
              <a:rPr lang="cs-CZ" dirty="0" err="1" smtClean="0"/>
              <a:t>Cu</a:t>
            </a:r>
            <a:r>
              <a:rPr lang="cs-CZ" dirty="0" smtClean="0"/>
              <a:t>+</a:t>
            </a:r>
            <a:r>
              <a:rPr lang="cs-CZ" dirty="0" err="1" smtClean="0"/>
              <a:t>Zn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675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4606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Cl</a:t>
                      </a:r>
                      <a:r>
                        <a:rPr lang="cs-CZ" baseline="30000" dirty="0" smtClean="0"/>
                        <a:t>-I</a:t>
                      </a:r>
                      <a:endParaRPr lang="cs-CZ" baseline="30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r>
                        <a:rPr lang="cs-CZ" baseline="30000" dirty="0" smtClean="0"/>
                        <a:t>-II</a:t>
                      </a:r>
                      <a:endParaRPr lang="cs-CZ" baseline="30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</a:t>
                      </a:r>
                      <a:r>
                        <a:rPr lang="cs-CZ" baseline="30000" dirty="0" smtClean="0"/>
                        <a:t>-I</a:t>
                      </a:r>
                      <a:endParaRPr lang="cs-CZ" baseline="30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r>
                        <a:rPr lang="cs-CZ" baseline="30000" dirty="0" smtClean="0"/>
                        <a:t>-II</a:t>
                      </a:r>
                      <a:endParaRPr lang="cs-CZ" baseline="30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r>
                        <a:rPr lang="cs-CZ" baseline="30000" dirty="0" smtClean="0"/>
                        <a:t>-I</a:t>
                      </a:r>
                      <a:endParaRPr lang="cs-CZ" baseline="300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Al</a:t>
                      </a:r>
                      <a:r>
                        <a:rPr lang="cs-CZ" baseline="30000" dirty="0" smtClean="0"/>
                        <a:t>+III</a:t>
                      </a:r>
                      <a:endParaRPr lang="cs-CZ" baseline="30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</a:tr>
              <a:tr h="295032"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r>
                        <a:rPr lang="cs-CZ" baseline="30000" dirty="0" smtClean="0"/>
                        <a:t>+I</a:t>
                      </a:r>
                      <a:endParaRPr lang="cs-CZ" baseline="30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Ca</a:t>
                      </a:r>
                      <a:r>
                        <a:rPr lang="cs-CZ" baseline="30000" dirty="0" smtClean="0"/>
                        <a:t>+II</a:t>
                      </a:r>
                      <a:endParaRPr lang="cs-CZ" baseline="30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Pb</a:t>
                      </a:r>
                      <a:r>
                        <a:rPr lang="cs-CZ" baseline="30000" dirty="0" smtClean="0"/>
                        <a:t>+IV</a:t>
                      </a:r>
                      <a:endParaRPr lang="cs-CZ" baseline="30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</a:tr>
              <a:tr h="33972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</a:t>
                      </a:r>
                      <a:r>
                        <a:rPr lang="cs-CZ" baseline="30000" dirty="0" smtClean="0"/>
                        <a:t>+VI</a:t>
                      </a:r>
                      <a:endParaRPr lang="cs-CZ" baseline="30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</a:t>
                      </a:r>
                      <a:r>
                        <a:rPr lang="cs-CZ" baseline="30000" dirty="0" smtClean="0"/>
                        <a:t>+I</a:t>
                      </a:r>
                      <a:endParaRPr lang="cs-CZ" baseline="30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Halogenidy, oxidy a sulfidy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Dvouprvkové sloučeniny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Použité zdroje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http://www.komenskeho66.cz/</a:t>
            </a:r>
            <a:r>
              <a:rPr lang="cs-CZ" dirty="0" err="1" smtClean="0">
                <a:hlinkClick r:id="rId2"/>
              </a:rPr>
              <a:t>materialy</a:t>
            </a:r>
            <a:r>
              <a:rPr lang="cs-CZ" dirty="0" smtClean="0">
                <a:hlinkClick r:id="rId2"/>
              </a:rPr>
              <a:t>/chemie/WEB-CHEMIE8/</a:t>
            </a:r>
            <a:r>
              <a:rPr lang="cs-CZ" dirty="0" err="1" smtClean="0">
                <a:hlinkClick r:id="rId2"/>
              </a:rPr>
              <a:t>obrazky</a:t>
            </a:r>
            <a:r>
              <a:rPr lang="cs-CZ" dirty="0" smtClean="0">
                <a:hlinkClick r:id="rId2"/>
              </a:rPr>
              <a:t>/NaCL2.jpg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http://nd01.jxs.cz/351/619/4c813067f5_45408488_o2.jpg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koh</a:t>
            </a:r>
            <a:r>
              <a:rPr lang="cs-CZ" dirty="0" smtClean="0">
                <a:hlinkClick r:id="rId4"/>
              </a:rPr>
              <a:t>-i-</a:t>
            </a:r>
            <a:r>
              <a:rPr lang="cs-CZ" dirty="0" err="1" smtClean="0">
                <a:hlinkClick r:id="rId4"/>
              </a:rPr>
              <a:t>noor.cz</a:t>
            </a:r>
            <a:r>
              <a:rPr lang="cs-CZ" dirty="0" smtClean="0">
                <a:hlinkClick r:id="rId4"/>
              </a:rPr>
              <a:t>/media/</a:t>
            </a:r>
            <a:r>
              <a:rPr lang="cs-CZ" dirty="0" err="1" smtClean="0">
                <a:hlinkClick r:id="rId4"/>
              </a:rPr>
              <a:t>images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shop</a:t>
            </a:r>
            <a:r>
              <a:rPr lang="cs-CZ" dirty="0" smtClean="0">
                <a:hlinkClick r:id="rId4"/>
              </a:rPr>
              <a:t>/016260100000.jpg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ped.muni.cz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wbio</a:t>
            </a:r>
            <a:r>
              <a:rPr lang="cs-CZ" dirty="0" smtClean="0">
                <a:hlinkClick r:id="rId5"/>
              </a:rPr>
              <a:t>/studium/stud_mat/Mat-mat/Kameny/kremen2.jpg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http://nd04.jxs.cz/385/696/8eaca535b9_71619307_o2.jpg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http://upload.wikimedia.org/wikipedia/commons/thumb/e/e7/Galenit_4.jpg/300px-Galenit_4.jpg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http://chemickeprvky.euweb.cz/obrazky/mosaz.jpg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Halogenidy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Sloučeniny halogenů s ostatními prvky</a:t>
            </a:r>
          </a:p>
          <a:p>
            <a:r>
              <a:rPr lang="cs-CZ" dirty="0" smtClean="0"/>
              <a:t>Soli kyselin fluorovodíkové…..fluoridy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chlorovodíkové….chloridy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bromovodíkové….bromidy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jodovodíkové ……jodidy</a:t>
            </a:r>
          </a:p>
          <a:p>
            <a:r>
              <a:rPr lang="cs-CZ" dirty="0" smtClean="0"/>
              <a:t>Oxidační číslo halogenů v halogenidech = -I</a:t>
            </a:r>
          </a:p>
          <a:p>
            <a:r>
              <a:rPr lang="cs-CZ" dirty="0" smtClean="0"/>
              <a:t>Oxidační číslo sloučeného prvku = kladné a hodnota odpovídá koncovce přídavného jména</a:t>
            </a:r>
          </a:p>
          <a:p>
            <a:r>
              <a:rPr lang="cs-CZ" dirty="0"/>
              <a:t> </a:t>
            </a:r>
            <a:r>
              <a:rPr lang="cs-CZ" dirty="0" smtClean="0"/>
              <a:t>+I - +VIII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Halogenidy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Chlorid sodný </a:t>
            </a:r>
            <a:r>
              <a:rPr lang="cs-CZ" dirty="0" err="1" smtClean="0">
                <a:solidFill>
                  <a:srgbClr val="FF0000"/>
                </a:solidFill>
              </a:rPr>
              <a:t>NaCl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Bílá krystalická pevná látka</a:t>
            </a:r>
          </a:p>
          <a:p>
            <a:r>
              <a:rPr lang="cs-CZ" dirty="0" smtClean="0"/>
              <a:t>Rozpustný ve vodě</a:t>
            </a:r>
          </a:p>
          <a:p>
            <a:r>
              <a:rPr lang="cs-CZ" dirty="0" smtClean="0"/>
              <a:t>V přírodě nerost halit</a:t>
            </a:r>
          </a:p>
          <a:p>
            <a:r>
              <a:rPr lang="cs-CZ" dirty="0" smtClean="0"/>
              <a:t>Těžba z mořské vody</a:t>
            </a:r>
          </a:p>
          <a:p>
            <a:r>
              <a:rPr lang="cs-CZ" dirty="0" smtClean="0"/>
              <a:t>Výroba hydroxidu sodného, potravinářství, posyp silnic(technický)</a:t>
            </a:r>
            <a:endParaRPr lang="cs-CZ" dirty="0"/>
          </a:p>
        </p:txBody>
      </p:sp>
      <p:pic>
        <p:nvPicPr>
          <p:cNvPr id="1028" name="Picture 4" descr="http://www.komenskeho66.cz/materialy/chemie/WEB-CHEMIE8/obrazky/NaC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21088"/>
            <a:ext cx="4056457" cy="211797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Halogenidy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Sloučeniny halogenů se stříbrem zejména </a:t>
            </a:r>
            <a:r>
              <a:rPr lang="cs-CZ" dirty="0" smtClean="0">
                <a:solidFill>
                  <a:srgbClr val="FF0000"/>
                </a:solidFill>
              </a:rPr>
              <a:t>bromid stříbrný </a:t>
            </a:r>
            <a:r>
              <a:rPr lang="cs-CZ" dirty="0" err="1" smtClean="0">
                <a:solidFill>
                  <a:srgbClr val="FF0000"/>
                </a:solidFill>
              </a:rPr>
              <a:t>AgBr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reagují na světlo – využití na výrobu fotografických materiálů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Chlorid kobaltnatý CoCl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r>
              <a:rPr lang="cs-CZ" dirty="0" smtClean="0"/>
              <a:t>Indikátor vlhkosti- barevná změna podle obsahu vody</a:t>
            </a:r>
          </a:p>
          <a:p>
            <a:pPr>
              <a:buNone/>
            </a:pPr>
            <a:r>
              <a:rPr lang="cs-CZ" dirty="0" smtClean="0"/>
              <a:t>2 molekuly vody – modrý</a:t>
            </a:r>
          </a:p>
          <a:p>
            <a:pPr>
              <a:buNone/>
            </a:pPr>
            <a:r>
              <a:rPr lang="cs-CZ" dirty="0" smtClean="0"/>
              <a:t>6 molekul vody- červený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Halogenidy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Chlorid amonný NH</a:t>
            </a:r>
            <a:r>
              <a:rPr lang="cs-CZ" baseline="-25000" dirty="0" smtClean="0">
                <a:solidFill>
                  <a:srgbClr val="FF0000"/>
                </a:solidFill>
              </a:rPr>
              <a:t>4</a:t>
            </a:r>
            <a:r>
              <a:rPr lang="cs-CZ" dirty="0" smtClean="0">
                <a:solidFill>
                  <a:srgbClr val="FF0000"/>
                </a:solidFill>
              </a:rPr>
              <a:t>Cl</a:t>
            </a:r>
          </a:p>
          <a:p>
            <a:r>
              <a:rPr lang="cs-CZ" dirty="0" smtClean="0"/>
              <a:t>Čištění povrchů při pájení – salmiak</a:t>
            </a:r>
          </a:p>
          <a:p>
            <a:r>
              <a:rPr lang="cs-CZ" dirty="0" smtClean="0"/>
              <a:t>Součást náplně suchých článků (baterií)</a:t>
            </a:r>
          </a:p>
          <a:p>
            <a:r>
              <a:rPr lang="cs-CZ" dirty="0" smtClean="0"/>
              <a:t>Regulátor kyselosti</a:t>
            </a:r>
          </a:p>
          <a:p>
            <a:r>
              <a:rPr lang="cs-CZ" dirty="0" smtClean="0"/>
              <a:t>Výroba lékořicových bonbónů(E510)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Sloučeniny kyslíku s ostatními prvky</a:t>
            </a:r>
          </a:p>
          <a:p>
            <a:r>
              <a:rPr lang="cs-CZ" dirty="0" smtClean="0"/>
              <a:t>Oxidy kovů – zásadotvorné ( reakcí s vodou vzniká hydroxid)</a:t>
            </a:r>
          </a:p>
          <a:p>
            <a:r>
              <a:rPr lang="cs-CZ" dirty="0" smtClean="0"/>
              <a:t>Oxidy nekovů – kyselinotvorné (reakcí s vodou vzniká kyselina)</a:t>
            </a:r>
          </a:p>
          <a:p>
            <a:r>
              <a:rPr lang="cs-CZ" dirty="0" smtClean="0"/>
              <a:t>Kyslík v oxidech má oxidační číslo –II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xidy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Oxid uhličitý CO</a:t>
            </a:r>
            <a:r>
              <a:rPr lang="cs-CZ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dirty="0" smtClean="0"/>
              <a:t>Plynná, bezbarvá látka, nedýchatelný, součást vzduchu (0,03%)</a:t>
            </a:r>
          </a:p>
          <a:p>
            <a:r>
              <a:rPr lang="cs-CZ" dirty="0" smtClean="0"/>
              <a:t>Větší hustota než voda, částečně rozpustný ve vodě</a:t>
            </a:r>
          </a:p>
          <a:p>
            <a:r>
              <a:rPr lang="cs-CZ" dirty="0" smtClean="0"/>
              <a:t>Vzniká při dýchání, hoření,</a:t>
            </a:r>
          </a:p>
          <a:p>
            <a:r>
              <a:rPr lang="cs-CZ" dirty="0" smtClean="0"/>
              <a:t>Základní reaktant při fotosyntéze</a:t>
            </a:r>
          </a:p>
          <a:p>
            <a:r>
              <a:rPr lang="cs-CZ" dirty="0" smtClean="0"/>
              <a:t>Použití: hasicí přístroje, chlazení (suchý led),výroba perlivých nápojů(E290)</a:t>
            </a:r>
          </a:p>
          <a:p>
            <a:r>
              <a:rPr lang="cs-CZ" dirty="0" smtClean="0"/>
              <a:t>Skleníkový efekt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Oxid siřičitý SO</a:t>
            </a:r>
            <a:r>
              <a:rPr lang="cs-CZ" baseline="-25000" dirty="0" smtClean="0">
                <a:solidFill>
                  <a:schemeClr val="accent3">
                    <a:lumMod val="50000"/>
                  </a:schemeClr>
                </a:solidFill>
              </a:rPr>
              <a:t>2   </a:t>
            </a: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dirty="0" smtClean="0"/>
              <a:t>plynná, bezbarvá a ostře páchnoucí látka, jedovatá</a:t>
            </a:r>
          </a:p>
          <a:p>
            <a:r>
              <a:rPr lang="cs-CZ" dirty="0" smtClean="0"/>
              <a:t>Spalování nekvalitního uhlí – kyselé deště</a:t>
            </a:r>
          </a:p>
          <a:p>
            <a:r>
              <a:rPr lang="cs-CZ" dirty="0" smtClean="0"/>
              <a:t>Výroba celulózy, papíru, síření sudů</a:t>
            </a:r>
          </a:p>
          <a:p>
            <a:r>
              <a:rPr lang="cs-CZ" dirty="0" err="1" smtClean="0"/>
              <a:t>Energosádra</a:t>
            </a:r>
            <a:r>
              <a:rPr lang="cs-CZ" dirty="0" smtClean="0"/>
              <a:t> – z oxidu siřičitého a vápence v odsiřovacích zařízeních ( stavebnictví)</a:t>
            </a:r>
          </a:p>
          <a:p>
            <a:endParaRPr lang="cs-CZ" baseline="-250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396</TotalTime>
  <Words>618</Words>
  <Application>Microsoft Office PowerPoint</Application>
  <PresentationFormat>Předvádění na obrazovce (4:3)</PresentationFormat>
  <Paragraphs>146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Jmění</vt:lpstr>
      <vt:lpstr>Snímek 1</vt:lpstr>
      <vt:lpstr>Dvouprvkové sloučeniny</vt:lpstr>
      <vt:lpstr>Halogenidy</vt:lpstr>
      <vt:lpstr>Halogenidy</vt:lpstr>
      <vt:lpstr>Halogenidy</vt:lpstr>
      <vt:lpstr>Halogenidy</vt:lpstr>
      <vt:lpstr>Oxidy</vt:lpstr>
      <vt:lpstr>Oxidy</vt:lpstr>
      <vt:lpstr>Oxidy</vt:lpstr>
      <vt:lpstr>Oxidy dusíku</vt:lpstr>
      <vt:lpstr>Oxidy</vt:lpstr>
      <vt:lpstr>Oxidy</vt:lpstr>
      <vt:lpstr>Oxidy</vt:lpstr>
      <vt:lpstr>Další oxidy</vt:lpstr>
      <vt:lpstr>Sulfidy</vt:lpstr>
      <vt:lpstr>Sulfidy</vt:lpstr>
      <vt:lpstr>Sulfidy</vt:lpstr>
      <vt:lpstr>Sulfidy</vt:lpstr>
      <vt:lpstr>Procvičení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Dvouprvkové sloučeniny</dc:title>
  <dc:creator>vrtiskova</dc:creator>
  <cp:lastModifiedBy>vrtiskova</cp:lastModifiedBy>
  <cp:revision>30</cp:revision>
  <dcterms:created xsi:type="dcterms:W3CDTF">2013-03-22T15:58:23Z</dcterms:created>
  <dcterms:modified xsi:type="dcterms:W3CDTF">2013-05-12T14:53:32Z</dcterms:modified>
</cp:coreProperties>
</file>