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2" r:id="rId6"/>
    <p:sldId id="264" r:id="rId7"/>
    <p:sldId id="266" r:id="rId8"/>
    <p:sldId id="265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84BD4-7DB3-4F75-8CA8-878E7D02B7D0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5F5DB-F741-4E47-9596-5DCDF9332C6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5F5DB-F741-4E47-9596-5DCDF9332C67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BBBA-6D8A-47C0-B118-4AE31CE842D5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E30-7155-4A33-A52E-235D2599FC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BBBA-6D8A-47C0-B118-4AE31CE842D5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E30-7155-4A33-A52E-235D2599FC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BBBA-6D8A-47C0-B118-4AE31CE842D5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E30-7155-4A33-A52E-235D2599FC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BBBA-6D8A-47C0-B118-4AE31CE842D5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E30-7155-4A33-A52E-235D2599FC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BBBA-6D8A-47C0-B118-4AE31CE842D5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E30-7155-4A33-A52E-235D2599FC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BBBA-6D8A-47C0-B118-4AE31CE842D5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E30-7155-4A33-A52E-235D2599FC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BBBA-6D8A-47C0-B118-4AE31CE842D5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E30-7155-4A33-A52E-235D2599FC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BBBA-6D8A-47C0-B118-4AE31CE842D5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E30-7155-4A33-A52E-235D2599FC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BBBA-6D8A-47C0-B118-4AE31CE842D5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E30-7155-4A33-A52E-235D2599FC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BBBA-6D8A-47C0-B118-4AE31CE842D5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E30-7155-4A33-A52E-235D2599FC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BBBA-6D8A-47C0-B118-4AE31CE842D5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E30-7155-4A33-A52E-235D2599FC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BBBBA-6D8A-47C0-B118-4AE31CE842D5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AE30-7155-4A33-A52E-235D2599FC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4%9B&amp;siteWWW=&amp;sId=z9BkoIUewZXozxOy0bbw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obrazky.cz/?q=Slunc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hyperlink" Target="http://media5.picsearch.com/is?eD-p8P71b1R2RbfO6lLhCA8FG50tlYNOENbrYSKd73c&amp;thX=114&amp;thY=128&amp;qNoSite=hv%C4%9Bzda&amp;siteWWW=&amp;sId=z9BkoIUew38czxCluzrD" TargetMode="External"/><Relationship Id="rId4" Type="http://schemas.openxmlformats.org/officeDocument/2006/relationships/hyperlink" Target="http://obrazky.cz/?q=+m%C4%9Bs%C3%ADc&amp;step=20&amp;filter=1&amp;s=&amp;size=any&amp;sId=z9BkoIUewZXozxOy0bbw&amp;orientat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eam.cz/svetoverekordy/621950-nejvetsi-znama-hvezda-neuveritelnych-rozmeru" TargetMode="External"/><Relationship Id="rId2" Type="http://schemas.openxmlformats.org/officeDocument/2006/relationships/hyperlink" Target="http://www.stream.cz/slavnedny/513781-18-zari-den-kdy-clovek-poprve-uvidel-zemi-a-mesic-dohromad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ream.cz/dobyvanivesmiru/799497-nocni-obloha-kometa-c-2011-l4-panstarrs" TargetMode="External"/><Relationship Id="rId4" Type="http://schemas.openxmlformats.org/officeDocument/2006/relationships/hyperlink" Target="http://www.stream.cz/dobyvanivesmiru/687474-nocni-obloha-prechod-venuse-pres-slunc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brazky.cz/?q=Slun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dia5.picsearch.com/is?eD-p8P71b1R2RbfO6lLhCA8FG50tlYNOENbrYSKd73c&amp;thX=114&amp;thY=128&amp;qNoSite=hv%C4%9Bzda&amp;siteWWW=&amp;sId=z9BkoIUew38czxCluzrD" TargetMode="External"/><Relationship Id="rId5" Type="http://schemas.openxmlformats.org/officeDocument/2006/relationships/hyperlink" Target="http://obrazky.cz/?q=+m%C4%9Bs%C3%ADc&amp;step=20&amp;filter=1&amp;s=&amp;size=any&amp;sId=z9BkoIUewZXozxOy0bbw&amp;orientation" TargetMode="External"/><Relationship Id="rId4" Type="http://schemas.openxmlformats.org/officeDocument/2006/relationships/hyperlink" Target="4%9B&amp;siteWWW=&amp;sId=z9BkoIUewZXozxOy0bb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643050"/>
            <a:ext cx="7920880" cy="5000660"/>
          </a:xfrm>
        </p:spPr>
        <p:txBody>
          <a:bodyPr>
            <a:normAutofit fontScale="32500" lnSpcReduction="20000"/>
          </a:bodyPr>
          <a:lstStyle/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Název šablony: Inovace ve fyzice		52/F22/18.3.2013,Slabá Janoutová</a:t>
            </a:r>
            <a:endParaRPr lang="cs-CZ" dirty="0" smtClean="0">
              <a:latin typeface="Cooper Black" pitchFamily="18" charset="0"/>
            </a:endParaRPr>
          </a:p>
          <a:p>
            <a:pPr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                             </a:t>
            </a:r>
            <a:endParaRPr lang="cs-CZ" dirty="0" smtClean="0"/>
          </a:p>
          <a:p>
            <a:pPr eaLnBrk="0" hangingPunct="0"/>
            <a:r>
              <a:rPr lang="cs-CZ" sz="3600" b="1" dirty="0" smtClean="0">
                <a:latin typeface="Arial Black" pitchFamily="34" charset="0"/>
              </a:rPr>
              <a:t>Vzdělávací oblast: Člověk a příroda</a:t>
            </a:r>
          </a:p>
          <a:p>
            <a:pPr eaLnBrk="0" hangingPunct="0"/>
            <a:endParaRPr lang="cs-CZ" sz="3600" b="1" u="sng" dirty="0" smtClean="0"/>
          </a:p>
          <a:p>
            <a:pPr algn="l" eaLnBrk="0" hangingPunct="0"/>
            <a:r>
              <a:rPr lang="cs-CZ" u="sng" dirty="0" smtClean="0">
                <a:latin typeface="Cooper Black" pitchFamily="18" charset="0"/>
                <a:cs typeface="Times New Roman" pitchFamily="18" charset="0"/>
              </a:rPr>
              <a:t>Název výukového materiálu: Astronomie </a:t>
            </a:r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Autor: Bc. Jana Slabá </a:t>
            </a:r>
            <a:r>
              <a:rPr lang="cs-CZ" dirty="0" err="1" smtClean="0">
                <a:latin typeface="Cooper Black" pitchFamily="18" charset="0"/>
                <a:cs typeface="Times New Roman" pitchFamily="18" charset="0"/>
              </a:rPr>
              <a:t>Janoutová</a:t>
            </a:r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 </a:t>
            </a:r>
            <a:endParaRPr lang="cs-CZ" dirty="0" smtClean="0">
              <a:latin typeface="Cooper Black" pitchFamily="18" charset="0"/>
            </a:endParaRPr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Předmět:    Fyzika                                        Třída: IX.</a:t>
            </a:r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Tématický okruh: Astronomie</a:t>
            </a:r>
            <a:endParaRPr lang="cs-CZ" dirty="0" smtClean="0">
              <a:latin typeface="Cooper Black" pitchFamily="18" charset="0"/>
            </a:endParaRPr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Téma: Čím se zabývá </a:t>
            </a:r>
            <a:r>
              <a:rPr lang="cs-CZ" dirty="0" err="1" smtClean="0">
                <a:latin typeface="Cooper Black" pitchFamily="18" charset="0"/>
                <a:cs typeface="Times New Roman" pitchFamily="18" charset="0"/>
              </a:rPr>
              <a:t>astrnomie</a:t>
            </a:r>
            <a:endParaRPr lang="cs-CZ" dirty="0" smtClean="0"/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Druh výukového materiálu: prezentace	</a:t>
            </a:r>
            <a:endParaRPr lang="cs-CZ" dirty="0" smtClean="0">
              <a:latin typeface="Cooper Black" pitchFamily="18" charset="0"/>
            </a:endParaRPr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Použití ICT:interaktivní tabule</a:t>
            </a:r>
            <a:r>
              <a:rPr lang="cs-CZ" dirty="0" smtClean="0">
                <a:cs typeface="Times New Roman" pitchFamily="18" charset="0"/>
              </a:rPr>
              <a:t>,</a:t>
            </a:r>
            <a:r>
              <a:rPr lang="cs-CZ" dirty="0" err="1" smtClean="0">
                <a:cs typeface="Times New Roman" pitchFamily="18" charset="0"/>
              </a:rPr>
              <a:t>interaktivita</a:t>
            </a:r>
            <a:endParaRPr lang="cs-CZ" dirty="0" smtClean="0"/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Didaktické ,metodické poznámky (popis použití výukového materiálu ve výuce)</a:t>
            </a:r>
            <a:r>
              <a:rPr lang="cs-CZ" b="1" dirty="0" smtClean="0">
                <a:latin typeface="Cooper Black" pitchFamily="18" charset="0"/>
                <a:cs typeface="Times New Roman" pitchFamily="18" charset="0"/>
              </a:rPr>
              <a:t>:  </a:t>
            </a:r>
            <a:r>
              <a:rPr lang="cs-CZ" dirty="0" smtClean="0"/>
              <a:t>výklad je věnován vysvětlení rozdílu pojmů astronomie a astrologie. Během výkladu žák pracuje se slovníkem cizích slov, internetem a interaktivitou. Dále pomocí odkazů na videa o vesmíru  je motivován pro další studium poznatků o vesmíru. Prezentace navazuje na učebnici Fyzika pro 9. </a:t>
            </a:r>
            <a:r>
              <a:rPr lang="cs-CZ" smtClean="0"/>
              <a:t>ročník, FRAUS 2007, str.94-96.</a:t>
            </a:r>
            <a:endParaRPr lang="cs-CZ" dirty="0" smtClean="0">
              <a:latin typeface="Cooper Black" pitchFamily="18" charset="0"/>
            </a:endParaRPr>
          </a:p>
          <a:p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Použité </a:t>
            </a:r>
            <a:r>
              <a:rPr lang="cs-CZ" dirty="0" err="1" smtClean="0">
                <a:latin typeface="Cooper Black" pitchFamily="18" charset="0"/>
                <a:cs typeface="Times New Roman" pitchFamily="18" charset="0"/>
              </a:rPr>
              <a:t>zdroje</a:t>
            </a:r>
            <a:r>
              <a:rPr lang="cs-CZ" dirty="0" err="1" smtClean="0">
                <a:hlinkClick r:id="rId2"/>
              </a:rPr>
              <a:t>http</a:t>
            </a:r>
            <a:r>
              <a:rPr lang="cs-CZ" dirty="0" smtClean="0">
                <a:hlinkClick r:id="rId2"/>
              </a:rPr>
              <a:t>://obrazky.cz/?q=Slunce</a:t>
            </a:r>
            <a:endParaRPr lang="cs-CZ" dirty="0" smtClean="0"/>
          </a:p>
          <a:p>
            <a:r>
              <a:rPr lang="cs-CZ" dirty="0" smtClean="0"/>
              <a:t>http://obrazky.cz/detail?q=%20planeta%20zem%C4%9B&amp;offset=1&amp;limit=20&amp;</a:t>
            </a:r>
            <a:r>
              <a:rPr lang="cs-CZ" dirty="0" err="1" smtClean="0"/>
              <a:t>bUrlPar</a:t>
            </a:r>
            <a:r>
              <a:rPr lang="cs-CZ" dirty="0" smtClean="0"/>
              <a:t>=</a:t>
            </a:r>
            <a:r>
              <a:rPr lang="cs-CZ" dirty="0" err="1" smtClean="0"/>
              <a:t>filter</a:t>
            </a:r>
            <a:r>
              <a:rPr lang="cs-CZ" dirty="0" smtClean="0"/>
              <a:t>%3D1&amp;</a:t>
            </a:r>
            <a:r>
              <a:rPr lang="cs-CZ" dirty="0" err="1" smtClean="0"/>
              <a:t>resNum</a:t>
            </a:r>
            <a:r>
              <a:rPr lang="cs-CZ" dirty="0" smtClean="0"/>
              <a:t>=1&amp;</a:t>
            </a:r>
            <a:r>
              <a:rPr lang="cs-CZ" dirty="0" err="1" smtClean="0"/>
              <a:t>ref</a:t>
            </a:r>
            <a:r>
              <a:rPr lang="cs-CZ" dirty="0" smtClean="0"/>
              <a:t>=http%3A//obrazky.cz/%3Fq%3DSlunce&amp;</a:t>
            </a:r>
            <a:r>
              <a:rPr lang="cs-CZ" dirty="0" err="1" smtClean="0"/>
              <a:t>resID</a:t>
            </a:r>
            <a:r>
              <a:rPr lang="cs-CZ" dirty="0" smtClean="0"/>
              <a:t>=a5zb9gEv5LuG1gVSysXEPDgasi93eO78bVr62XK7mZk&amp;</a:t>
            </a:r>
            <a:r>
              <a:rPr lang="cs-CZ" dirty="0" err="1" smtClean="0"/>
              <a:t>imgURL</a:t>
            </a:r>
            <a:r>
              <a:rPr lang="cs-CZ" dirty="0" smtClean="0"/>
              <a:t>=http%3A//</a:t>
            </a:r>
            <a:r>
              <a:rPr lang="cs-CZ" dirty="0" err="1" smtClean="0"/>
              <a:t>ekolist.cz</a:t>
            </a:r>
            <a:r>
              <a:rPr lang="cs-CZ" dirty="0" smtClean="0"/>
              <a:t>/fotobanka/</a:t>
            </a:r>
            <a:r>
              <a:rPr lang="cs-CZ" dirty="0" err="1" smtClean="0"/>
              <a:t>albums</a:t>
            </a:r>
            <a:r>
              <a:rPr lang="cs-CZ" dirty="0" smtClean="0"/>
              <a:t>/</a:t>
            </a:r>
            <a:r>
              <a:rPr lang="cs-CZ" dirty="0" err="1" smtClean="0"/>
              <a:t>userpics</a:t>
            </a:r>
            <a:r>
              <a:rPr lang="cs-CZ" dirty="0" smtClean="0"/>
              <a:t>/10009/zeme01_z.</a:t>
            </a:r>
            <a:r>
              <a:rPr lang="cs-CZ" dirty="0" err="1" smtClean="0"/>
              <a:t>jpg</a:t>
            </a:r>
            <a:r>
              <a:rPr lang="cs-CZ" dirty="0" smtClean="0"/>
              <a:t>&amp;</a:t>
            </a:r>
            <a:r>
              <a:rPr lang="cs-CZ" dirty="0" err="1" smtClean="0"/>
              <a:t>pageURL</a:t>
            </a:r>
            <a:r>
              <a:rPr lang="cs-CZ" dirty="0" smtClean="0"/>
              <a:t>=http%3A//www.</a:t>
            </a:r>
            <a:r>
              <a:rPr lang="cs-CZ" dirty="0" err="1" smtClean="0"/>
              <a:t>ekolist.cz</a:t>
            </a:r>
            <a:r>
              <a:rPr lang="cs-CZ" dirty="0" smtClean="0"/>
              <a:t>/zprava.</a:t>
            </a:r>
            <a:r>
              <a:rPr lang="cs-CZ" dirty="0" err="1" smtClean="0"/>
              <a:t>shtml</a:t>
            </a:r>
            <a:r>
              <a:rPr lang="cs-CZ" dirty="0" smtClean="0"/>
              <a:t>%3Fx%3D2146327&amp;</a:t>
            </a:r>
            <a:r>
              <a:rPr lang="cs-CZ" dirty="0" err="1" smtClean="0"/>
              <a:t>imgX</a:t>
            </a:r>
            <a:r>
              <a:rPr lang="cs-CZ" dirty="0" smtClean="0"/>
              <a:t>=350&amp;</a:t>
            </a:r>
            <a:r>
              <a:rPr lang="cs-CZ" dirty="0" err="1" smtClean="0"/>
              <a:t>imgY</a:t>
            </a:r>
            <a:r>
              <a:rPr lang="cs-CZ" dirty="0" smtClean="0"/>
              <a:t>=350&amp;</a:t>
            </a:r>
            <a:r>
              <a:rPr lang="cs-CZ" dirty="0" err="1" smtClean="0"/>
              <a:t>imgSize</a:t>
            </a:r>
            <a:r>
              <a:rPr lang="cs-CZ" dirty="0" smtClean="0"/>
              <a:t>=33&amp;</a:t>
            </a:r>
            <a:r>
              <a:rPr lang="cs-CZ" dirty="0" err="1" smtClean="0"/>
              <a:t>thURL</a:t>
            </a:r>
            <a:r>
              <a:rPr lang="cs-CZ" dirty="0" smtClean="0"/>
              <a:t>=http%3A//media2.picsearch.com/</a:t>
            </a:r>
            <a:r>
              <a:rPr lang="cs-CZ" dirty="0" err="1" smtClean="0"/>
              <a:t>is</a:t>
            </a:r>
            <a:r>
              <a:rPr lang="cs-CZ" dirty="0" smtClean="0"/>
              <a:t>%3Fa5zb9gEv5LuG1gVSysXEPDgasi93eO78bVr62XK7mZk&amp;</a:t>
            </a:r>
            <a:r>
              <a:rPr lang="cs-CZ" dirty="0" err="1" smtClean="0"/>
              <a:t>thX</a:t>
            </a:r>
            <a:r>
              <a:rPr lang="cs-CZ" dirty="0" smtClean="0"/>
              <a:t>=128&amp;</a:t>
            </a:r>
            <a:r>
              <a:rPr lang="cs-CZ" dirty="0" err="1" smtClean="0"/>
              <a:t>thY</a:t>
            </a:r>
            <a:r>
              <a:rPr lang="cs-CZ" dirty="0" smtClean="0"/>
              <a:t>=128&amp;</a:t>
            </a:r>
            <a:r>
              <a:rPr lang="cs-CZ" dirty="0" err="1" smtClean="0"/>
              <a:t>qNoSite</a:t>
            </a:r>
            <a:r>
              <a:rPr lang="cs-CZ" dirty="0" smtClean="0"/>
              <a:t>=planeta%2Bzem%C</a:t>
            </a:r>
            <a:r>
              <a:rPr lang="cs-CZ" dirty="0" smtClean="0">
                <a:hlinkClick r:id="rId3" action="ppaction://hlinkfile"/>
              </a:rPr>
              <a:t>4%9B&amp;</a:t>
            </a:r>
            <a:r>
              <a:rPr lang="cs-CZ" dirty="0" err="1" smtClean="0">
                <a:hlinkClick r:id="rId3" action="ppaction://hlinkfile"/>
              </a:rPr>
              <a:t>siteWWW</a:t>
            </a:r>
            <a:r>
              <a:rPr lang="cs-CZ" dirty="0" smtClean="0">
                <a:hlinkClick r:id="rId3" action="ppaction://hlinkfile"/>
              </a:rPr>
              <a:t>=&amp;</a:t>
            </a:r>
            <a:r>
              <a:rPr lang="cs-CZ" dirty="0" err="1" smtClean="0">
                <a:hlinkClick r:id="rId3" action="ppaction://hlinkfile"/>
              </a:rPr>
              <a:t>sId</a:t>
            </a:r>
            <a:r>
              <a:rPr lang="cs-CZ" dirty="0" smtClean="0">
                <a:hlinkClick r:id="rId3" action="ppaction://hlinkfile"/>
              </a:rPr>
              <a:t>=z9BkoIUewZXozxOy0bbw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4"/>
              </a:rPr>
              <a:t>http://obrazky.cz/?q=+m%C4%9Bs%C3%</a:t>
            </a:r>
            <a:r>
              <a:rPr lang="cs-CZ" dirty="0" err="1" smtClean="0">
                <a:hlinkClick r:id="rId4"/>
              </a:rPr>
              <a:t>ADc</a:t>
            </a:r>
            <a:r>
              <a:rPr lang="cs-CZ" dirty="0" smtClean="0">
                <a:hlinkClick r:id="rId4"/>
              </a:rPr>
              <a:t>&amp;step=20&amp;</a:t>
            </a:r>
            <a:r>
              <a:rPr lang="cs-CZ" dirty="0" err="1" smtClean="0">
                <a:hlinkClick r:id="rId4"/>
              </a:rPr>
              <a:t>filter</a:t>
            </a:r>
            <a:r>
              <a:rPr lang="cs-CZ" dirty="0" smtClean="0">
                <a:hlinkClick r:id="rId4"/>
              </a:rPr>
              <a:t>=1&amp;s=&amp;</a:t>
            </a:r>
            <a:r>
              <a:rPr lang="cs-CZ" dirty="0" err="1" smtClean="0">
                <a:hlinkClick r:id="rId4"/>
              </a:rPr>
              <a:t>size</a:t>
            </a:r>
            <a:r>
              <a:rPr lang="cs-CZ" dirty="0" smtClean="0">
                <a:hlinkClick r:id="rId4"/>
              </a:rPr>
              <a:t>=</a:t>
            </a:r>
            <a:r>
              <a:rPr lang="cs-CZ" dirty="0" err="1" smtClean="0">
                <a:hlinkClick r:id="rId4"/>
              </a:rPr>
              <a:t>any</a:t>
            </a:r>
            <a:r>
              <a:rPr lang="cs-CZ" dirty="0" smtClean="0">
                <a:hlinkClick r:id="rId4"/>
              </a:rPr>
              <a:t>&amp;</a:t>
            </a:r>
            <a:r>
              <a:rPr lang="cs-CZ" dirty="0" err="1" smtClean="0">
                <a:hlinkClick r:id="rId4"/>
              </a:rPr>
              <a:t>sId</a:t>
            </a:r>
            <a:r>
              <a:rPr lang="cs-CZ" dirty="0" smtClean="0">
                <a:hlinkClick r:id="rId4"/>
              </a:rPr>
              <a:t>=z9BkoIUewZXozxOy0bbw&amp;</a:t>
            </a:r>
            <a:r>
              <a:rPr lang="cs-CZ" dirty="0" err="1" smtClean="0">
                <a:hlinkClick r:id="rId4"/>
              </a:rPr>
              <a:t>orientation</a:t>
            </a:r>
            <a:r>
              <a:rPr lang="cs-CZ" dirty="0" smtClean="0"/>
              <a:t>=</a:t>
            </a:r>
          </a:p>
          <a:p>
            <a:r>
              <a:rPr lang="cs-CZ" dirty="0" smtClean="0"/>
              <a:t>http://obrazky.cz/detail?q=%20hv%C4%9Bzda&amp;offset=1&amp;limit=20&amp;</a:t>
            </a:r>
            <a:r>
              <a:rPr lang="cs-CZ" dirty="0" err="1" smtClean="0"/>
              <a:t>bUrlPar</a:t>
            </a:r>
            <a:r>
              <a:rPr lang="cs-CZ" dirty="0" smtClean="0"/>
              <a:t>=</a:t>
            </a:r>
            <a:r>
              <a:rPr lang="cs-CZ" dirty="0" err="1" smtClean="0"/>
              <a:t>filter</a:t>
            </a:r>
            <a:r>
              <a:rPr lang="cs-CZ" dirty="0" smtClean="0"/>
              <a:t>%3D1&amp;</a:t>
            </a:r>
            <a:r>
              <a:rPr lang="cs-CZ" dirty="0" err="1" smtClean="0"/>
              <a:t>resNum</a:t>
            </a:r>
            <a:r>
              <a:rPr lang="cs-CZ" dirty="0" smtClean="0"/>
              <a:t>=10&amp;</a:t>
            </a:r>
            <a:r>
              <a:rPr lang="cs-CZ" dirty="0" err="1" smtClean="0"/>
              <a:t>ref</a:t>
            </a:r>
            <a:r>
              <a:rPr lang="cs-CZ" dirty="0" smtClean="0"/>
              <a:t>=http%3A//obrazky.cz/%3Fq%3D%2Bm%25C4%259Bs%25C3%25ADc%26step%3D20%26filter%3D1%26s%3D%26size%3Dany%26sId%3Dz9BkoIUewZXozxOy0bbw%26orientation%3D&amp;</a:t>
            </a:r>
            <a:r>
              <a:rPr lang="cs-CZ" dirty="0" err="1" smtClean="0"/>
              <a:t>resID</a:t>
            </a:r>
            <a:r>
              <a:rPr lang="cs-CZ" dirty="0" smtClean="0"/>
              <a:t>=</a:t>
            </a:r>
            <a:r>
              <a:rPr lang="cs-CZ" dirty="0" err="1" smtClean="0"/>
              <a:t>eD</a:t>
            </a:r>
            <a:r>
              <a:rPr lang="cs-CZ" dirty="0" smtClean="0"/>
              <a:t>-p8P71b1R2RbfO6lLhCA8FG50tlYNOENbrYSKd73c&amp;</a:t>
            </a:r>
            <a:r>
              <a:rPr lang="cs-CZ" dirty="0" err="1" smtClean="0"/>
              <a:t>imgURL</a:t>
            </a:r>
            <a:r>
              <a:rPr lang="cs-CZ" dirty="0" smtClean="0"/>
              <a:t>=http%3A//</a:t>
            </a:r>
            <a:r>
              <a:rPr lang="cs-CZ" dirty="0" err="1" smtClean="0"/>
              <a:t>hvezdy.astro.cz</a:t>
            </a:r>
            <a:r>
              <a:rPr lang="cs-CZ" dirty="0" smtClean="0"/>
              <a:t>/obr/</a:t>
            </a:r>
            <a:r>
              <a:rPr lang="cs-CZ" dirty="0" err="1" smtClean="0"/>
              <a:t>hvezdy</a:t>
            </a:r>
            <a:r>
              <a:rPr lang="cs-CZ" dirty="0" smtClean="0"/>
              <a:t>/charakteristika/</a:t>
            </a:r>
            <a:r>
              <a:rPr lang="cs-CZ" dirty="0" err="1" smtClean="0"/>
              <a:t>btlgeuse.jpg</a:t>
            </a:r>
            <a:r>
              <a:rPr lang="cs-CZ" dirty="0" smtClean="0"/>
              <a:t>&amp;</a:t>
            </a:r>
            <a:r>
              <a:rPr lang="cs-CZ" dirty="0" err="1" smtClean="0"/>
              <a:t>pageURL</a:t>
            </a:r>
            <a:r>
              <a:rPr lang="cs-CZ" dirty="0" smtClean="0"/>
              <a:t>=http%3A//</a:t>
            </a:r>
            <a:r>
              <a:rPr lang="cs-CZ" dirty="0" err="1" smtClean="0"/>
              <a:t>hvezdy.astro.cz</a:t>
            </a:r>
            <a:r>
              <a:rPr lang="cs-CZ" dirty="0" smtClean="0"/>
              <a:t>/charakteristika/7-</a:t>
            </a:r>
            <a:r>
              <a:rPr lang="cs-CZ" dirty="0" err="1" smtClean="0"/>
              <a:t>polomer</a:t>
            </a:r>
            <a:r>
              <a:rPr lang="cs-CZ" dirty="0" smtClean="0"/>
              <a:t>&amp;</a:t>
            </a:r>
            <a:r>
              <a:rPr lang="cs-CZ" dirty="0" err="1" smtClean="0"/>
              <a:t>imgX</a:t>
            </a:r>
            <a:r>
              <a:rPr lang="cs-CZ" dirty="0" smtClean="0"/>
              <a:t>=304&amp;</a:t>
            </a:r>
            <a:r>
              <a:rPr lang="cs-CZ" dirty="0" err="1" smtClean="0"/>
              <a:t>imgY</a:t>
            </a:r>
            <a:r>
              <a:rPr lang="cs-CZ" dirty="0" smtClean="0"/>
              <a:t>=341&amp;</a:t>
            </a:r>
            <a:r>
              <a:rPr lang="cs-CZ" dirty="0" err="1" smtClean="0"/>
              <a:t>imgSize</a:t>
            </a:r>
            <a:r>
              <a:rPr lang="cs-CZ" dirty="0" smtClean="0"/>
              <a:t>=7&amp;</a:t>
            </a:r>
            <a:r>
              <a:rPr lang="cs-CZ" dirty="0" err="1" smtClean="0"/>
              <a:t>thURL</a:t>
            </a:r>
            <a:r>
              <a:rPr lang="cs-CZ" dirty="0" smtClean="0"/>
              <a:t>=</a:t>
            </a:r>
            <a:r>
              <a:rPr lang="cs-CZ" dirty="0" smtClean="0">
                <a:hlinkClick r:id="rId5" action="ppaction://hlinkfile"/>
              </a:rPr>
              <a:t>http%3A//media5.picsearch.com/</a:t>
            </a:r>
            <a:r>
              <a:rPr lang="cs-CZ" dirty="0" err="1" smtClean="0">
                <a:hlinkClick r:id="rId5" action="ppaction://hlinkfile"/>
              </a:rPr>
              <a:t>is</a:t>
            </a:r>
            <a:r>
              <a:rPr lang="cs-CZ" dirty="0" smtClean="0">
                <a:hlinkClick r:id="rId5" action="ppaction://hlinkfile"/>
              </a:rPr>
              <a:t>%3FeD-p8P71b1R2RbfO6lLhCA8FG50tlYNOENbrYSKd73c&amp;</a:t>
            </a:r>
            <a:r>
              <a:rPr lang="cs-CZ" dirty="0" err="1" smtClean="0">
                <a:hlinkClick r:id="rId5" action="ppaction://hlinkfile"/>
              </a:rPr>
              <a:t>thX</a:t>
            </a:r>
            <a:r>
              <a:rPr lang="cs-CZ" dirty="0" smtClean="0">
                <a:hlinkClick r:id="rId5" action="ppaction://hlinkfile"/>
              </a:rPr>
              <a:t>=114&amp;</a:t>
            </a:r>
            <a:r>
              <a:rPr lang="cs-CZ" dirty="0" err="1" smtClean="0">
                <a:hlinkClick r:id="rId5" action="ppaction://hlinkfile"/>
              </a:rPr>
              <a:t>thY</a:t>
            </a:r>
            <a:r>
              <a:rPr lang="cs-CZ" dirty="0" smtClean="0">
                <a:hlinkClick r:id="rId5" action="ppaction://hlinkfile"/>
              </a:rPr>
              <a:t>=128&amp;</a:t>
            </a:r>
            <a:r>
              <a:rPr lang="cs-CZ" dirty="0" err="1" smtClean="0">
                <a:hlinkClick r:id="rId5" action="ppaction://hlinkfile"/>
              </a:rPr>
              <a:t>qNoSite</a:t>
            </a:r>
            <a:r>
              <a:rPr lang="cs-CZ" dirty="0" smtClean="0">
                <a:hlinkClick r:id="rId5" action="ppaction://hlinkfile"/>
              </a:rPr>
              <a:t>=</a:t>
            </a:r>
            <a:r>
              <a:rPr lang="cs-CZ" dirty="0" err="1" smtClean="0">
                <a:hlinkClick r:id="rId5" action="ppaction://hlinkfile"/>
              </a:rPr>
              <a:t>hv</a:t>
            </a:r>
            <a:r>
              <a:rPr lang="cs-CZ" dirty="0" smtClean="0">
                <a:hlinkClick r:id="rId5" action="ppaction://hlinkfile"/>
              </a:rPr>
              <a:t>%C4%9Bzda&amp;</a:t>
            </a:r>
            <a:r>
              <a:rPr lang="cs-CZ" dirty="0" err="1" smtClean="0">
                <a:hlinkClick r:id="rId5" action="ppaction://hlinkfile"/>
              </a:rPr>
              <a:t>siteWWW</a:t>
            </a:r>
            <a:r>
              <a:rPr lang="cs-CZ" dirty="0" smtClean="0">
                <a:hlinkClick r:id="rId5" action="ppaction://hlinkfile"/>
              </a:rPr>
              <a:t>=&amp;</a:t>
            </a:r>
            <a:r>
              <a:rPr lang="cs-CZ" dirty="0" err="1" smtClean="0">
                <a:hlinkClick r:id="rId5" action="ppaction://hlinkfile"/>
              </a:rPr>
              <a:t>sId</a:t>
            </a:r>
            <a:r>
              <a:rPr lang="cs-CZ" dirty="0" smtClean="0">
                <a:hlinkClick r:id="rId5" action="ppaction://hlinkfile"/>
              </a:rPr>
              <a:t>=z9BkoIUew38czxCluzrD</a:t>
            </a:r>
            <a:r>
              <a:rPr lang="cs-CZ" dirty="0" smtClean="0"/>
              <a:t> </a:t>
            </a:r>
          </a:p>
          <a:p>
            <a:r>
              <a:rPr lang="cs-CZ" dirty="0" smtClean="0"/>
              <a:t>http://obrazky.cz/detail?q=kometa&amp;offset=1&amp;limit=20&amp;</a:t>
            </a:r>
            <a:r>
              <a:rPr lang="cs-CZ" dirty="0" err="1" smtClean="0"/>
              <a:t>bUrlPar</a:t>
            </a:r>
            <a:r>
              <a:rPr lang="cs-CZ" dirty="0" smtClean="0"/>
              <a:t>=</a:t>
            </a:r>
            <a:r>
              <a:rPr lang="cs-CZ" dirty="0" err="1" smtClean="0"/>
              <a:t>filter</a:t>
            </a:r>
            <a:r>
              <a:rPr lang="cs-CZ" dirty="0" smtClean="0"/>
              <a:t>%3D1&amp;</a:t>
            </a:r>
            <a:r>
              <a:rPr lang="cs-CZ" dirty="0" err="1" smtClean="0"/>
              <a:t>resNum</a:t>
            </a:r>
            <a:r>
              <a:rPr lang="cs-CZ" dirty="0" smtClean="0"/>
              <a:t>=16&amp;</a:t>
            </a:r>
            <a:r>
              <a:rPr lang="cs-CZ" dirty="0" err="1" smtClean="0"/>
              <a:t>ref</a:t>
            </a:r>
            <a:r>
              <a:rPr lang="cs-CZ" dirty="0" smtClean="0"/>
              <a:t>=http%3A//obrazky.cz/%3Fq%3D%2Bm%25C4%259Bs%25C3%25ADc%26step%3D20%26filter%3D1%26s%3D%26size%3Dany%26sId%3Dz9BkoIUewZXozxOy0bbw%26orientation%3D&amp;</a:t>
            </a:r>
            <a:r>
              <a:rPr lang="cs-CZ" dirty="0" err="1" smtClean="0"/>
              <a:t>resID</a:t>
            </a:r>
            <a:r>
              <a:rPr lang="cs-CZ" dirty="0" smtClean="0"/>
              <a:t>=W32LIvB-5BNVvF_8NTl1eWyoltgY8N0GYD4hvplM96o&amp;</a:t>
            </a:r>
            <a:r>
              <a:rPr lang="cs-CZ" dirty="0" err="1" smtClean="0"/>
              <a:t>imgURL</a:t>
            </a:r>
            <a:r>
              <a:rPr lang="cs-CZ" dirty="0" smtClean="0"/>
              <a:t>=http%3A//</a:t>
            </a:r>
            <a:r>
              <a:rPr lang="cs-CZ" dirty="0" err="1" smtClean="0"/>
              <a:t>midar.xf.cz</a:t>
            </a:r>
            <a:r>
              <a:rPr lang="cs-CZ" dirty="0" smtClean="0"/>
              <a:t>/kometa/kometa.</a:t>
            </a:r>
            <a:r>
              <a:rPr lang="cs-CZ" dirty="0" err="1" smtClean="0"/>
              <a:t>jpg</a:t>
            </a:r>
            <a:r>
              <a:rPr lang="cs-CZ" dirty="0" smtClean="0"/>
              <a:t>&amp;</a:t>
            </a:r>
            <a:r>
              <a:rPr lang="cs-CZ" dirty="0" err="1" smtClean="0"/>
              <a:t>pageURL</a:t>
            </a:r>
            <a:r>
              <a:rPr lang="cs-CZ" dirty="0" smtClean="0"/>
              <a:t>=http%3A//</a:t>
            </a:r>
            <a:r>
              <a:rPr lang="cs-CZ" dirty="0" err="1" smtClean="0"/>
              <a:t>midar.xf.cz</a:t>
            </a:r>
            <a:r>
              <a:rPr lang="cs-CZ" dirty="0" smtClean="0"/>
              <a:t>/kometa/index-kometa.</a:t>
            </a:r>
            <a:r>
              <a:rPr lang="cs-CZ" dirty="0" err="1" smtClean="0"/>
              <a:t>htm</a:t>
            </a:r>
            <a:r>
              <a:rPr lang="cs-CZ" dirty="0" smtClean="0"/>
              <a:t>&amp;</a:t>
            </a:r>
            <a:r>
              <a:rPr lang="cs-CZ" dirty="0" err="1" smtClean="0"/>
              <a:t>imgX</a:t>
            </a:r>
            <a:r>
              <a:rPr lang="cs-CZ" dirty="0" smtClean="0"/>
              <a:t>=300&amp;</a:t>
            </a:r>
            <a:r>
              <a:rPr lang="cs-CZ" dirty="0" err="1" smtClean="0"/>
              <a:t>imgY</a:t>
            </a:r>
            <a:r>
              <a:rPr lang="cs-CZ" dirty="0" smtClean="0"/>
              <a:t>=302&amp;</a:t>
            </a:r>
            <a:r>
              <a:rPr lang="cs-CZ" dirty="0" err="1" smtClean="0"/>
              <a:t>imgSize</a:t>
            </a:r>
            <a:r>
              <a:rPr lang="cs-CZ" dirty="0" smtClean="0"/>
              <a:t>=13&amp;</a:t>
            </a:r>
            <a:r>
              <a:rPr lang="cs-CZ" dirty="0" err="1" smtClean="0"/>
              <a:t>thURL</a:t>
            </a:r>
            <a:r>
              <a:rPr lang="cs-CZ" dirty="0" smtClean="0"/>
              <a:t>=http%3A//media4.picsearch.com/</a:t>
            </a:r>
            <a:r>
              <a:rPr lang="cs-CZ" dirty="0" err="1" smtClean="0"/>
              <a:t>is</a:t>
            </a:r>
            <a:r>
              <a:rPr lang="cs-CZ" dirty="0" smtClean="0"/>
              <a:t>%3FW32LIvB-5BNVvF_8NTl1eWyoltgY8N0GYD4hvplM96o&amp;</a:t>
            </a:r>
            <a:r>
              <a:rPr lang="cs-CZ" dirty="0" err="1" smtClean="0"/>
              <a:t>thX</a:t>
            </a:r>
            <a:r>
              <a:rPr lang="cs-CZ" dirty="0" smtClean="0"/>
              <a:t>=127&amp;</a:t>
            </a:r>
            <a:r>
              <a:rPr lang="cs-CZ" dirty="0" err="1" smtClean="0"/>
              <a:t>thY</a:t>
            </a:r>
            <a:r>
              <a:rPr lang="cs-CZ" dirty="0" smtClean="0"/>
              <a:t>=128&amp;</a:t>
            </a:r>
            <a:r>
              <a:rPr lang="cs-CZ" dirty="0" err="1" smtClean="0"/>
              <a:t>qNoSite</a:t>
            </a:r>
            <a:r>
              <a:rPr lang="cs-CZ" dirty="0" smtClean="0"/>
              <a:t>=kometa&amp;</a:t>
            </a:r>
            <a:r>
              <a:rPr lang="cs-CZ" dirty="0" err="1" smtClean="0"/>
              <a:t>siteWWW</a:t>
            </a:r>
            <a:r>
              <a:rPr lang="cs-CZ" dirty="0" smtClean="0"/>
              <a:t>=&amp;</a:t>
            </a:r>
            <a:r>
              <a:rPr lang="cs-CZ" dirty="0" err="1" smtClean="0"/>
              <a:t>sId</a:t>
            </a:r>
            <a:r>
              <a:rPr lang="cs-CZ" dirty="0" smtClean="0"/>
              <a:t>=z9BkoIUewFG9zxwWa2X3 </a:t>
            </a:r>
          </a:p>
          <a:p>
            <a:r>
              <a:rPr lang="cs-CZ" dirty="0" smtClean="0"/>
              <a:t>http://media1.webgarden.cz/</a:t>
            </a:r>
            <a:r>
              <a:rPr lang="cs-CZ" dirty="0" err="1" smtClean="0"/>
              <a:t>images</a:t>
            </a:r>
            <a:r>
              <a:rPr lang="cs-CZ" dirty="0" smtClean="0"/>
              <a:t>/media1:5105a8e1eba84.jpg/%C4%8C%C3%A1st+</a:t>
            </a:r>
            <a:r>
              <a:rPr lang="cs-CZ" dirty="0" err="1" smtClean="0"/>
              <a:t>souhv</a:t>
            </a:r>
            <a:r>
              <a:rPr lang="cs-CZ" dirty="0" smtClean="0"/>
              <a:t>%C4%9Bzd%C3%AD+</a:t>
            </a:r>
            <a:r>
              <a:rPr lang="cs-CZ" dirty="0" err="1" smtClean="0"/>
              <a:t>Labut</a:t>
            </a:r>
            <a:r>
              <a:rPr lang="cs-CZ" dirty="0" smtClean="0"/>
              <a:t>%C4%9B-mlhoviny+v+okol%C3%AD+</a:t>
            </a:r>
            <a:r>
              <a:rPr lang="cs-CZ" dirty="0" err="1" smtClean="0"/>
              <a:t>hv</a:t>
            </a:r>
            <a:r>
              <a:rPr lang="cs-CZ" dirty="0" smtClean="0"/>
              <a:t>%C4%9Bzdy--+</a:t>
            </a:r>
            <a:r>
              <a:rPr lang="cs-CZ" dirty="0" err="1" smtClean="0"/>
              <a:t>Sadr</a:t>
            </a:r>
            <a:r>
              <a:rPr lang="cs-CZ" dirty="0" smtClean="0"/>
              <a:t>-2.jpg</a:t>
            </a:r>
          </a:p>
          <a:p>
            <a:endParaRPr lang="cs-CZ" dirty="0"/>
          </a:p>
        </p:txBody>
      </p:sp>
      <p:grpSp>
        <p:nvGrpSpPr>
          <p:cNvPr id="2" name="Skupina 8"/>
          <p:cNvGrpSpPr/>
          <p:nvPr/>
        </p:nvGrpSpPr>
        <p:grpSpPr>
          <a:xfrm>
            <a:off x="539552" y="620688"/>
            <a:ext cx="4734957" cy="936104"/>
            <a:chOff x="539552" y="620688"/>
            <a:chExt cx="4734957" cy="936104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39552" y="692696"/>
              <a:ext cx="4734957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Obrázek 7" descr="C:\Users\Marsalkova\Pictures\LOGO\LOGO.jpg"/>
            <p:cNvPicPr/>
            <p:nvPr/>
          </p:nvPicPr>
          <p:blipFill>
            <a:blip r:embed="rId7" cstate="print">
              <a:biLevel thresh="50000"/>
            </a:blip>
            <a:srcRect/>
            <a:stretch>
              <a:fillRect/>
            </a:stretch>
          </p:blipFill>
          <p:spPr bwMode="auto">
            <a:xfrm>
              <a:off x="4283968" y="620688"/>
              <a:ext cx="936104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Astronomie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jsou rozdíly mezi pojmy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ASTRONOMIE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0" y="2174875"/>
            <a:ext cx="4497388" cy="39512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zabývá se vesmírnými tělesy</a:t>
            </a:r>
          </a:p>
          <a:p>
            <a:pPr>
              <a:buNone/>
            </a:pPr>
            <a:r>
              <a:rPr lang="cs-CZ" u="sng" dirty="0" smtClean="0"/>
              <a:t>Vyjmenuj tři vesmírná tělesa: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planety, Slunce, měsíce planet, komety,….</a:t>
            </a:r>
          </a:p>
          <a:p>
            <a:r>
              <a:rPr lang="cs-CZ" dirty="0" smtClean="0"/>
              <a:t>zkoumá chemické a fyzikálních vlastnosti vesmírných těles</a:t>
            </a:r>
          </a:p>
          <a:p>
            <a:r>
              <a:rPr lang="cs-CZ" dirty="0"/>
              <a:t>s</a:t>
            </a:r>
            <a:r>
              <a:rPr lang="cs-CZ" dirty="0" smtClean="0"/>
              <a:t>leduje jejich vzájemné působení</a:t>
            </a:r>
          </a:p>
          <a:p>
            <a:r>
              <a:rPr lang="cs-CZ" dirty="0" smtClean="0"/>
              <a:t>zkoumá vznik, vývoj a zánik vesmírných těles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ASTROLOGIE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357687" y="2174875"/>
            <a:ext cx="4500594" cy="395128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zabývá zkoumáním předpokládaných souvislostí mezi děním na obloze a jeho vlivem na dění na Zemi</a:t>
            </a:r>
          </a:p>
          <a:p>
            <a:pPr>
              <a:buNone/>
            </a:pPr>
            <a:r>
              <a:rPr lang="cs-CZ" u="sng" dirty="0" smtClean="0"/>
              <a:t>Vysvětli pojem horoskop:</a:t>
            </a:r>
          </a:p>
          <a:p>
            <a:pPr>
              <a:buNone/>
            </a:pPr>
            <a:r>
              <a:rPr lang="cs-CZ" dirty="0" smtClean="0"/>
              <a:t>tabulka nebo diagram (obrazec) zachycující postavení nebeských těles pro daný okamžik a konkrétní místo na Zemi. </a:t>
            </a:r>
          </a:p>
          <a:p>
            <a:pPr>
              <a:buNone/>
            </a:pPr>
            <a:r>
              <a:rPr lang="cs-CZ" i="1" dirty="0" smtClean="0"/>
              <a:t>Z řečtiny </a:t>
            </a:r>
            <a:r>
              <a:rPr lang="cs-CZ" i="1" dirty="0" err="1" smtClean="0"/>
              <a:t>Horoskopos</a:t>
            </a:r>
            <a:r>
              <a:rPr lang="cs-CZ" dirty="0" smtClean="0"/>
              <a:t> = </a:t>
            </a:r>
            <a:r>
              <a:rPr lang="cs-CZ" i="1" dirty="0" smtClean="0"/>
              <a:t>znamení času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u="sng" dirty="0" smtClean="0"/>
              <a:t>Najdi na internetu , co znamená tvé znamení</a:t>
            </a:r>
            <a:endParaRPr lang="cs-CZ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Samostatná práce se slovníkem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1-Pohyby, kterých těles </a:t>
            </a:r>
          </a:p>
          <a:p>
            <a:pPr>
              <a:buNone/>
            </a:pPr>
            <a:r>
              <a:rPr lang="cs-CZ" dirty="0" smtClean="0"/>
              <a:t>nejdříve lidé pozorovali?</a:t>
            </a:r>
          </a:p>
          <a:p>
            <a:pPr>
              <a:buNone/>
            </a:pPr>
            <a:r>
              <a:rPr lang="cs-CZ" sz="2000" dirty="0" smtClean="0"/>
              <a:t>Doplň vývojově do šipek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dirty="0" smtClean="0"/>
              <a:t>2- Vysvětli pojem </a:t>
            </a:r>
            <a:r>
              <a:rPr lang="cs-CZ" sz="3600" dirty="0" smtClean="0"/>
              <a:t>geocentrický.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dirty="0" smtClean="0"/>
              <a:t>2- Vysvětli pojem </a:t>
            </a:r>
            <a:r>
              <a:rPr lang="cs-CZ" sz="3600" dirty="0" smtClean="0"/>
              <a:t>heliocentrický.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3050"/>
            <a:ext cx="4495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Slunce       </a:t>
            </a:r>
            <a:r>
              <a:rPr lang="cs-CZ" smtClean="0">
                <a:solidFill>
                  <a:srgbClr val="FF0000"/>
                </a:solidFill>
              </a:rPr>
              <a:t>Měsíc      hvězdy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meteory        komety  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Pojem pochází z řečtiny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geo</a:t>
            </a:r>
            <a:r>
              <a:rPr lang="cs-CZ" dirty="0" smtClean="0">
                <a:solidFill>
                  <a:srgbClr val="FF0000"/>
                </a:solidFill>
              </a:rPr>
              <a:t> = zemský, </a:t>
            </a:r>
            <a:r>
              <a:rPr lang="cs-CZ" dirty="0" err="1" smtClean="0">
                <a:solidFill>
                  <a:srgbClr val="FF0000"/>
                </a:solidFill>
              </a:rPr>
              <a:t>kentro</a:t>
            </a:r>
            <a:r>
              <a:rPr lang="cs-CZ" dirty="0" smtClean="0">
                <a:solidFill>
                  <a:srgbClr val="FF0000"/>
                </a:solidFill>
              </a:rPr>
              <a:t> = střed</a:t>
            </a: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Pojem pochází z řečtiny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helio</a:t>
            </a:r>
            <a:r>
              <a:rPr lang="cs-CZ" dirty="0" smtClean="0">
                <a:solidFill>
                  <a:srgbClr val="FF0000"/>
                </a:solidFill>
              </a:rPr>
              <a:t> = Slunce, </a:t>
            </a:r>
            <a:r>
              <a:rPr lang="cs-CZ" dirty="0" err="1" smtClean="0">
                <a:solidFill>
                  <a:srgbClr val="FF0000"/>
                </a:solidFill>
              </a:rPr>
              <a:t>kentro</a:t>
            </a:r>
            <a:r>
              <a:rPr lang="cs-CZ" dirty="0" smtClean="0">
                <a:solidFill>
                  <a:srgbClr val="FF0000"/>
                </a:solidFill>
              </a:rPr>
              <a:t> = střed</a:t>
            </a:r>
          </a:p>
          <a:p>
            <a:pPr>
              <a:buNone/>
            </a:pPr>
            <a:endParaRPr lang="cs-CZ" dirty="0"/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5786446" y="1928802"/>
            <a:ext cx="357190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7143768" y="1928802"/>
            <a:ext cx="357190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rot="10800000" flipV="1">
            <a:off x="7715272" y="2071678"/>
            <a:ext cx="500066" cy="3571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rot="10800000">
            <a:off x="6000760" y="2428868"/>
            <a:ext cx="42862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Představy o vesmíru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71501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první civilizace se zabývali uspořádáním vesmíru</a:t>
            </a:r>
          </a:p>
          <a:p>
            <a:r>
              <a:rPr lang="cs-CZ" sz="2800" dirty="0" smtClean="0"/>
              <a:t>Řekové objevili tzv. </a:t>
            </a:r>
            <a:r>
              <a:rPr lang="cs-CZ" sz="2800" dirty="0" err="1" smtClean="0"/>
              <a:t>planétes</a:t>
            </a:r>
            <a:r>
              <a:rPr lang="cs-CZ" sz="2800" dirty="0" smtClean="0"/>
              <a:t> - bloudící hvězdy, které mění polohu                 planety</a:t>
            </a:r>
          </a:p>
          <a:p>
            <a:r>
              <a:rPr lang="cs-CZ" sz="2800" dirty="0" smtClean="0"/>
              <a:t>Učenci ze starověkého Řecka a Říma – geocentrická představa – Země středem vesmíru a okolo po kruhových slupkách jsou upevněny Měsíc, Merkur, Venuše, Slunce, Mars, Jupiter, Saturn a hvězdy </a:t>
            </a:r>
          </a:p>
          <a:p>
            <a:r>
              <a:rPr lang="cs-CZ" sz="2800" dirty="0" smtClean="0"/>
              <a:t>V 16.stol. Mikuláš </a:t>
            </a:r>
            <a:r>
              <a:rPr lang="cs-CZ" sz="2800" dirty="0" err="1" smtClean="0"/>
              <a:t>Koperník</a:t>
            </a:r>
            <a:r>
              <a:rPr lang="cs-CZ" sz="2800" dirty="0" smtClean="0"/>
              <a:t> – heliocentrická představa – Slunce je středem vesmíru a kolem něho  Merkur, Venuše, Mars, Jupiter, Saturn a hvězdy  </a:t>
            </a:r>
          </a:p>
          <a:p>
            <a:r>
              <a:rPr lang="cs-CZ" sz="2800" dirty="0" smtClean="0"/>
              <a:t>heliocentrická představa – popis uspořádání planet ve sluneční soustavě </a:t>
            </a:r>
          </a:p>
          <a:p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2643174" y="2357430"/>
            <a:ext cx="107157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Spojovačka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 smtClean="0"/>
              <a:t>Slunce</a:t>
            </a:r>
          </a:p>
          <a:p>
            <a:r>
              <a:rPr lang="cs-CZ" sz="4000" dirty="0" smtClean="0"/>
              <a:t>Planeta</a:t>
            </a:r>
          </a:p>
          <a:p>
            <a:r>
              <a:rPr lang="cs-CZ" sz="4000" dirty="0" smtClean="0"/>
              <a:t>Hvězda</a:t>
            </a:r>
          </a:p>
          <a:p>
            <a:r>
              <a:rPr lang="cs-CZ" sz="4000" dirty="0" smtClean="0"/>
              <a:t>Kometa</a:t>
            </a:r>
          </a:p>
          <a:p>
            <a:r>
              <a:rPr lang="cs-CZ" sz="4000" dirty="0" smtClean="0"/>
              <a:t>Měsíc</a:t>
            </a:r>
          </a:p>
          <a:p>
            <a:r>
              <a:rPr lang="cs-CZ" sz="4000" dirty="0" smtClean="0"/>
              <a:t>Souhvězdí</a:t>
            </a:r>
          </a:p>
          <a:p>
            <a:endParaRPr lang="cs-CZ" dirty="0"/>
          </a:p>
        </p:txBody>
      </p:sp>
      <p:pic>
        <p:nvPicPr>
          <p:cNvPr id="4" name="Picture 2" descr="C:\Users\slaba\Pictures\220px-Sun_in_X-Ra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500306"/>
            <a:ext cx="3163041" cy="2286016"/>
          </a:xfrm>
          <a:prstGeom prst="rect">
            <a:avLst/>
          </a:prstGeom>
          <a:noFill/>
        </p:spPr>
      </p:pic>
      <p:pic>
        <p:nvPicPr>
          <p:cNvPr id="5" name="Picture 4" descr="C:\Users\slaba\Pictures\i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3" y="4929198"/>
            <a:ext cx="1913121" cy="1928802"/>
          </a:xfrm>
          <a:prstGeom prst="rect">
            <a:avLst/>
          </a:prstGeom>
          <a:noFill/>
        </p:spPr>
      </p:pic>
      <p:pic>
        <p:nvPicPr>
          <p:cNvPr id="6" name="Picture 3" descr="C:\Users\slaba\Pictures\Full_Moon_Luc_Viatou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3143248"/>
            <a:ext cx="1845314" cy="1862805"/>
          </a:xfrm>
          <a:prstGeom prst="rect">
            <a:avLst/>
          </a:prstGeom>
          <a:noFill/>
        </p:spPr>
      </p:pic>
      <p:pic>
        <p:nvPicPr>
          <p:cNvPr id="7" name="Picture 5" descr="C:\Users\slaba\Pictures\STSOUH~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6636" y="4860940"/>
            <a:ext cx="2997364" cy="1997060"/>
          </a:xfrm>
          <a:prstGeom prst="rect">
            <a:avLst/>
          </a:prstGeom>
          <a:noFill/>
        </p:spPr>
      </p:pic>
      <p:pic>
        <p:nvPicPr>
          <p:cNvPr id="2050" name="Picture 2" descr="C:\Users\slaba\Pictures\btlgeuse.jpg"/>
          <p:cNvPicPr>
            <a:picLocks noChangeAspect="1" noChangeArrowheads="1"/>
          </p:cNvPicPr>
          <p:nvPr/>
        </p:nvPicPr>
        <p:blipFill>
          <a:blip r:embed="rId6"/>
          <a:srcRect l="9946" t="11084" r="12433" b="18842"/>
          <a:stretch>
            <a:fillRect/>
          </a:stretch>
        </p:blipFill>
        <p:spPr bwMode="auto">
          <a:xfrm>
            <a:off x="6215074" y="0"/>
            <a:ext cx="2247578" cy="2275909"/>
          </a:xfrm>
          <a:prstGeom prst="rect">
            <a:avLst/>
          </a:prstGeom>
          <a:noFill/>
        </p:spPr>
      </p:pic>
      <p:pic>
        <p:nvPicPr>
          <p:cNvPr id="2051" name="Picture 3" descr="C:\Users\slaba\Pictures\zeme01_z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488" y="928670"/>
            <a:ext cx="1931953" cy="1931953"/>
          </a:xfrm>
          <a:prstGeom prst="rect">
            <a:avLst/>
          </a:prstGeom>
          <a:noFill/>
        </p:spPr>
      </p:pic>
      <p:cxnSp>
        <p:nvCxnSpPr>
          <p:cNvPr id="11" name="Přímá spojovací šipka 10"/>
          <p:cNvCxnSpPr/>
          <p:nvPr/>
        </p:nvCxnSpPr>
        <p:spPr>
          <a:xfrm>
            <a:off x="1928794" y="2000240"/>
            <a:ext cx="4857784" cy="1143008"/>
          </a:xfrm>
          <a:prstGeom prst="straightConnector1">
            <a:avLst/>
          </a:prstGeom>
          <a:ln w="5715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2928926" y="5715016"/>
            <a:ext cx="4214842" cy="500066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2357422" y="4286256"/>
            <a:ext cx="1571636" cy="1357322"/>
          </a:xfrm>
          <a:prstGeom prst="straightConnector1">
            <a:avLst/>
          </a:prstGeom>
          <a:ln w="5715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flipV="1">
            <a:off x="2366946" y="4295780"/>
            <a:ext cx="2286016" cy="785818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 flipV="1">
            <a:off x="2428860" y="1714488"/>
            <a:ext cx="3929090" cy="1785950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flipV="1">
            <a:off x="2500298" y="2500306"/>
            <a:ext cx="500066" cy="214314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 smtClean="0"/>
              <a:t>Zkoumání vesmíru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</a:pPr>
            <a:r>
              <a:rPr lang="cs-CZ" dirty="0" smtClean="0"/>
              <a:t>v roce 1957, kdy raketa vynesla na oběžnou dráhu první umělou družici Země, Sputnik 1            průlom v získávání poznatků o vesmíru</a:t>
            </a:r>
          </a:p>
          <a:p>
            <a:pPr>
              <a:spcBef>
                <a:spcPct val="50000"/>
              </a:spcBef>
            </a:pPr>
            <a:r>
              <a:rPr lang="cs-CZ" dirty="0" smtClean="0"/>
              <a:t>v roce 1961 vyletěl do vesmíru první člověk, </a:t>
            </a:r>
            <a:r>
              <a:rPr lang="cs-CZ" dirty="0" err="1" smtClean="0"/>
              <a:t>Jurij</a:t>
            </a:r>
            <a:r>
              <a:rPr lang="cs-CZ" dirty="0" smtClean="0"/>
              <a:t> </a:t>
            </a:r>
            <a:r>
              <a:rPr lang="cs-CZ" dirty="0" err="1" smtClean="0"/>
              <a:t>Gagarin</a:t>
            </a:r>
            <a:endParaRPr lang="cs-CZ" dirty="0" smtClean="0"/>
          </a:p>
          <a:p>
            <a:pPr>
              <a:spcBef>
                <a:spcPct val="50000"/>
              </a:spcBef>
            </a:pPr>
            <a:r>
              <a:rPr lang="cs-CZ" dirty="0" smtClean="0"/>
              <a:t>v roce 1969 vstoupili američtí kosmonauti na Měsíc</a:t>
            </a:r>
          </a:p>
          <a:p>
            <a:pPr>
              <a:spcBef>
                <a:spcPct val="50000"/>
              </a:spcBef>
              <a:buNone/>
            </a:pPr>
            <a:r>
              <a:rPr lang="cs-CZ" u="sng" dirty="0" smtClean="0"/>
              <a:t>Co mají na sobě kosmonauti</a:t>
            </a:r>
          </a:p>
          <a:p>
            <a:pPr>
              <a:spcBef>
                <a:spcPct val="50000"/>
              </a:spcBef>
              <a:buNone/>
            </a:pPr>
            <a:r>
              <a:rPr lang="cs-CZ" dirty="0" smtClean="0">
                <a:solidFill>
                  <a:srgbClr val="FF0000"/>
                </a:solidFill>
              </a:rPr>
              <a:t>skafandr kosmický</a:t>
            </a:r>
          </a:p>
          <a:p>
            <a:pPr>
              <a:spcBef>
                <a:spcPct val="50000"/>
              </a:spcBef>
            </a:pPr>
            <a:r>
              <a:rPr lang="cs-CZ" dirty="0" smtClean="0"/>
              <a:t>speciální oblek opatřený vzduchovými nádržemi, který slouží k zásobování kyslíkem, protože ve vesmíru není vzduch a člověk tam není chráněn před škodlivým slunečním zářením</a:t>
            </a:r>
          </a:p>
          <a:p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5000628" y="2143116"/>
            <a:ext cx="5715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Zajímavá videa o vesmíru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stream.cz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slavnedny</a:t>
            </a:r>
            <a:r>
              <a:rPr lang="cs-CZ" dirty="0" smtClean="0">
                <a:hlinkClick r:id="rId2"/>
              </a:rPr>
              <a:t>/513781-18-</a:t>
            </a:r>
            <a:r>
              <a:rPr lang="cs-CZ" dirty="0" err="1" smtClean="0">
                <a:hlinkClick r:id="rId2"/>
              </a:rPr>
              <a:t>zari</a:t>
            </a:r>
            <a:r>
              <a:rPr lang="cs-CZ" dirty="0" smtClean="0">
                <a:hlinkClick r:id="rId2"/>
              </a:rPr>
              <a:t>-den-kdy-</a:t>
            </a:r>
            <a:r>
              <a:rPr lang="cs-CZ" dirty="0" err="1" smtClean="0">
                <a:hlinkClick r:id="rId2"/>
              </a:rPr>
              <a:t>clovek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poprve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uvidel</a:t>
            </a:r>
            <a:r>
              <a:rPr lang="cs-CZ" dirty="0" smtClean="0">
                <a:hlinkClick r:id="rId2"/>
              </a:rPr>
              <a:t>-zemi-a-</a:t>
            </a:r>
            <a:r>
              <a:rPr lang="cs-CZ" dirty="0" err="1" smtClean="0">
                <a:hlinkClick r:id="rId2"/>
              </a:rPr>
              <a:t>mesic</a:t>
            </a:r>
            <a:r>
              <a:rPr lang="cs-CZ" dirty="0" smtClean="0">
                <a:hlinkClick r:id="rId2"/>
              </a:rPr>
              <a:t>-dohromady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stream.cz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svetoverekordy</a:t>
            </a:r>
            <a:r>
              <a:rPr lang="cs-CZ" dirty="0" smtClean="0">
                <a:hlinkClick r:id="rId3"/>
              </a:rPr>
              <a:t>/621950-</a:t>
            </a:r>
            <a:r>
              <a:rPr lang="cs-CZ" dirty="0" err="1" smtClean="0">
                <a:hlinkClick r:id="rId3"/>
              </a:rPr>
              <a:t>nejvetsi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znama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hvezda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neuveritelnych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rozmeru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stream.cz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dobyvanivesmiru</a:t>
            </a:r>
            <a:r>
              <a:rPr lang="cs-CZ" dirty="0" smtClean="0">
                <a:hlinkClick r:id="rId4"/>
              </a:rPr>
              <a:t>/687474-</a:t>
            </a:r>
            <a:r>
              <a:rPr lang="cs-CZ" dirty="0" err="1" smtClean="0">
                <a:hlinkClick r:id="rId4"/>
              </a:rPr>
              <a:t>nocni</a:t>
            </a:r>
            <a:r>
              <a:rPr lang="cs-CZ" dirty="0" smtClean="0">
                <a:hlinkClick r:id="rId4"/>
              </a:rPr>
              <a:t>-obloha-</a:t>
            </a:r>
            <a:r>
              <a:rPr lang="cs-CZ" dirty="0" err="1" smtClean="0">
                <a:hlinkClick r:id="rId4"/>
              </a:rPr>
              <a:t>prechod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venuse</a:t>
            </a:r>
            <a:r>
              <a:rPr lang="cs-CZ" dirty="0" smtClean="0">
                <a:hlinkClick r:id="rId4"/>
              </a:rPr>
              <a:t>-pres-slunce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stream.cz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dobyvanivesmiru</a:t>
            </a:r>
            <a:r>
              <a:rPr lang="cs-CZ" dirty="0" smtClean="0">
                <a:hlinkClick r:id="rId5"/>
              </a:rPr>
              <a:t>/799497-</a:t>
            </a:r>
            <a:r>
              <a:rPr lang="cs-CZ" dirty="0" err="1" smtClean="0">
                <a:hlinkClick r:id="rId5"/>
              </a:rPr>
              <a:t>nocni</a:t>
            </a:r>
            <a:r>
              <a:rPr lang="cs-CZ" dirty="0" smtClean="0">
                <a:hlinkClick r:id="rId5"/>
              </a:rPr>
              <a:t>-obloha-kometa-c-2011-l4-</a:t>
            </a:r>
            <a:r>
              <a:rPr lang="cs-CZ" dirty="0" err="1" smtClean="0">
                <a:hlinkClick r:id="rId5"/>
              </a:rPr>
              <a:t>panstarrs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dirty="0" smtClean="0">
                <a:hlinkClick r:id="rId3"/>
              </a:rPr>
              <a:t>http://obrazky.cz/?q=Slunce</a:t>
            </a:r>
            <a:endParaRPr lang="cs-CZ" dirty="0" smtClean="0"/>
          </a:p>
          <a:p>
            <a:r>
              <a:rPr lang="cs-CZ" dirty="0" smtClean="0"/>
              <a:t>http://obrazky.cz/detail?q=%20planeta%20zem%C4%9B&amp;offset=1&amp;limit=20&amp;</a:t>
            </a:r>
            <a:r>
              <a:rPr lang="cs-CZ" dirty="0" err="1" smtClean="0"/>
              <a:t>bUrlPar</a:t>
            </a:r>
            <a:r>
              <a:rPr lang="cs-CZ" dirty="0" smtClean="0"/>
              <a:t>=</a:t>
            </a:r>
            <a:r>
              <a:rPr lang="cs-CZ" dirty="0" err="1" smtClean="0"/>
              <a:t>filter</a:t>
            </a:r>
            <a:r>
              <a:rPr lang="cs-CZ" dirty="0" smtClean="0"/>
              <a:t>%3D1&amp;</a:t>
            </a:r>
            <a:r>
              <a:rPr lang="cs-CZ" dirty="0" err="1" smtClean="0"/>
              <a:t>resNum</a:t>
            </a:r>
            <a:r>
              <a:rPr lang="cs-CZ" dirty="0" smtClean="0"/>
              <a:t>=1&amp;</a:t>
            </a:r>
            <a:r>
              <a:rPr lang="cs-CZ" dirty="0" err="1" smtClean="0"/>
              <a:t>ref</a:t>
            </a:r>
            <a:r>
              <a:rPr lang="cs-CZ" dirty="0" smtClean="0"/>
              <a:t>=http%3A//obrazky.cz/%3Fq%3DSlunce&amp;</a:t>
            </a:r>
            <a:r>
              <a:rPr lang="cs-CZ" dirty="0" err="1" smtClean="0"/>
              <a:t>resID</a:t>
            </a:r>
            <a:r>
              <a:rPr lang="cs-CZ" dirty="0" smtClean="0"/>
              <a:t>=a5zb9gEv5LuG1gVSysXEPDgasi93eO78bVr62XK7mZk&amp;</a:t>
            </a:r>
            <a:r>
              <a:rPr lang="cs-CZ" dirty="0" err="1" smtClean="0"/>
              <a:t>imgURL</a:t>
            </a:r>
            <a:r>
              <a:rPr lang="cs-CZ" dirty="0" smtClean="0"/>
              <a:t>=http%3A//</a:t>
            </a:r>
            <a:r>
              <a:rPr lang="cs-CZ" dirty="0" err="1" smtClean="0"/>
              <a:t>ekolist.cz</a:t>
            </a:r>
            <a:r>
              <a:rPr lang="cs-CZ" dirty="0" smtClean="0"/>
              <a:t>/fotobanka/</a:t>
            </a:r>
            <a:r>
              <a:rPr lang="cs-CZ" dirty="0" err="1" smtClean="0"/>
              <a:t>albums</a:t>
            </a:r>
            <a:r>
              <a:rPr lang="cs-CZ" dirty="0" smtClean="0"/>
              <a:t>/</a:t>
            </a:r>
            <a:r>
              <a:rPr lang="cs-CZ" dirty="0" err="1" smtClean="0"/>
              <a:t>userpics</a:t>
            </a:r>
            <a:r>
              <a:rPr lang="cs-CZ" dirty="0" smtClean="0"/>
              <a:t>/10009/zeme01_z.</a:t>
            </a:r>
            <a:r>
              <a:rPr lang="cs-CZ" dirty="0" err="1" smtClean="0"/>
              <a:t>jpg</a:t>
            </a:r>
            <a:r>
              <a:rPr lang="cs-CZ" dirty="0" smtClean="0"/>
              <a:t>&amp;</a:t>
            </a:r>
            <a:r>
              <a:rPr lang="cs-CZ" dirty="0" err="1" smtClean="0"/>
              <a:t>pageURL</a:t>
            </a:r>
            <a:r>
              <a:rPr lang="cs-CZ" dirty="0" smtClean="0"/>
              <a:t>=http%3A//www.</a:t>
            </a:r>
            <a:r>
              <a:rPr lang="cs-CZ" dirty="0" err="1" smtClean="0"/>
              <a:t>ekolist.cz</a:t>
            </a:r>
            <a:r>
              <a:rPr lang="cs-CZ" dirty="0" smtClean="0"/>
              <a:t>/zprava.</a:t>
            </a:r>
            <a:r>
              <a:rPr lang="cs-CZ" dirty="0" err="1" smtClean="0"/>
              <a:t>shtml</a:t>
            </a:r>
            <a:r>
              <a:rPr lang="cs-CZ" dirty="0" smtClean="0"/>
              <a:t>%3Fx%3D2146327&amp;</a:t>
            </a:r>
            <a:r>
              <a:rPr lang="cs-CZ" dirty="0" err="1" smtClean="0"/>
              <a:t>imgX</a:t>
            </a:r>
            <a:r>
              <a:rPr lang="cs-CZ" dirty="0" smtClean="0"/>
              <a:t>=350&amp;</a:t>
            </a:r>
            <a:r>
              <a:rPr lang="cs-CZ" dirty="0" err="1" smtClean="0"/>
              <a:t>imgY</a:t>
            </a:r>
            <a:r>
              <a:rPr lang="cs-CZ" dirty="0" smtClean="0"/>
              <a:t>=350&amp;</a:t>
            </a:r>
            <a:r>
              <a:rPr lang="cs-CZ" dirty="0" err="1" smtClean="0"/>
              <a:t>imgSize</a:t>
            </a:r>
            <a:r>
              <a:rPr lang="cs-CZ" dirty="0" smtClean="0"/>
              <a:t>=33&amp;</a:t>
            </a:r>
            <a:r>
              <a:rPr lang="cs-CZ" dirty="0" err="1" smtClean="0"/>
              <a:t>thURL</a:t>
            </a:r>
            <a:r>
              <a:rPr lang="cs-CZ" dirty="0" smtClean="0"/>
              <a:t>=http%3A//media2.picsearch.com/</a:t>
            </a:r>
            <a:r>
              <a:rPr lang="cs-CZ" dirty="0" err="1" smtClean="0"/>
              <a:t>is</a:t>
            </a:r>
            <a:r>
              <a:rPr lang="cs-CZ" dirty="0" smtClean="0"/>
              <a:t>%3Fa5zb9gEv5LuG1gVSysXEPDgasi93eO78bVr62XK7mZk&amp;</a:t>
            </a:r>
            <a:r>
              <a:rPr lang="cs-CZ" dirty="0" err="1" smtClean="0"/>
              <a:t>thX</a:t>
            </a:r>
            <a:r>
              <a:rPr lang="cs-CZ" dirty="0" smtClean="0"/>
              <a:t>=128&amp;</a:t>
            </a:r>
            <a:r>
              <a:rPr lang="cs-CZ" dirty="0" err="1" smtClean="0"/>
              <a:t>thY</a:t>
            </a:r>
            <a:r>
              <a:rPr lang="cs-CZ" dirty="0" smtClean="0"/>
              <a:t>=128&amp;</a:t>
            </a:r>
            <a:r>
              <a:rPr lang="cs-CZ" dirty="0" err="1" smtClean="0"/>
              <a:t>qNoSite</a:t>
            </a:r>
            <a:r>
              <a:rPr lang="cs-CZ" dirty="0" smtClean="0"/>
              <a:t>=planeta%2Bzem%C</a:t>
            </a:r>
            <a:r>
              <a:rPr lang="cs-CZ" dirty="0" smtClean="0">
                <a:hlinkClick r:id="rId4" action="ppaction://hlinkfile"/>
              </a:rPr>
              <a:t>4%9B&amp;</a:t>
            </a:r>
            <a:r>
              <a:rPr lang="cs-CZ" dirty="0" err="1" smtClean="0">
                <a:hlinkClick r:id="rId4" action="ppaction://hlinkfile"/>
              </a:rPr>
              <a:t>siteWWW</a:t>
            </a:r>
            <a:r>
              <a:rPr lang="cs-CZ" dirty="0" smtClean="0">
                <a:hlinkClick r:id="rId4" action="ppaction://hlinkfile"/>
              </a:rPr>
              <a:t>=&amp;</a:t>
            </a:r>
            <a:r>
              <a:rPr lang="cs-CZ" dirty="0" err="1" smtClean="0">
                <a:hlinkClick r:id="rId4" action="ppaction://hlinkfile"/>
              </a:rPr>
              <a:t>sId</a:t>
            </a:r>
            <a:r>
              <a:rPr lang="cs-CZ" dirty="0" smtClean="0">
                <a:hlinkClick r:id="rId4" action="ppaction://hlinkfile"/>
              </a:rPr>
              <a:t>=z9BkoIUewZXozxOy0bbw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5"/>
              </a:rPr>
              <a:t>http://obrazky.cz/?q=+m%C4%9Bs%C3%</a:t>
            </a:r>
            <a:r>
              <a:rPr lang="cs-CZ" dirty="0" err="1" smtClean="0">
                <a:hlinkClick r:id="rId5"/>
              </a:rPr>
              <a:t>ADc</a:t>
            </a:r>
            <a:r>
              <a:rPr lang="cs-CZ" dirty="0" smtClean="0">
                <a:hlinkClick r:id="rId5"/>
              </a:rPr>
              <a:t>&amp;step=20&amp;</a:t>
            </a:r>
            <a:r>
              <a:rPr lang="cs-CZ" dirty="0" err="1" smtClean="0">
                <a:hlinkClick r:id="rId5"/>
              </a:rPr>
              <a:t>filter</a:t>
            </a:r>
            <a:r>
              <a:rPr lang="cs-CZ" dirty="0" smtClean="0">
                <a:hlinkClick r:id="rId5"/>
              </a:rPr>
              <a:t>=1&amp;s=&amp;</a:t>
            </a:r>
            <a:r>
              <a:rPr lang="cs-CZ" dirty="0" err="1" smtClean="0">
                <a:hlinkClick r:id="rId5"/>
              </a:rPr>
              <a:t>size</a:t>
            </a:r>
            <a:r>
              <a:rPr lang="cs-CZ" dirty="0" smtClean="0">
                <a:hlinkClick r:id="rId5"/>
              </a:rPr>
              <a:t>=</a:t>
            </a:r>
            <a:r>
              <a:rPr lang="cs-CZ" dirty="0" err="1" smtClean="0">
                <a:hlinkClick r:id="rId5"/>
              </a:rPr>
              <a:t>any</a:t>
            </a:r>
            <a:r>
              <a:rPr lang="cs-CZ" dirty="0" smtClean="0">
                <a:hlinkClick r:id="rId5"/>
              </a:rPr>
              <a:t>&amp;</a:t>
            </a:r>
            <a:r>
              <a:rPr lang="cs-CZ" dirty="0" err="1" smtClean="0">
                <a:hlinkClick r:id="rId5"/>
              </a:rPr>
              <a:t>sId</a:t>
            </a:r>
            <a:r>
              <a:rPr lang="cs-CZ" dirty="0" smtClean="0">
                <a:hlinkClick r:id="rId5"/>
              </a:rPr>
              <a:t>=z9BkoIUewZXozxOy0bbw&amp;</a:t>
            </a:r>
            <a:r>
              <a:rPr lang="cs-CZ" dirty="0" err="1" smtClean="0">
                <a:hlinkClick r:id="rId5"/>
              </a:rPr>
              <a:t>orientation</a:t>
            </a:r>
            <a:r>
              <a:rPr lang="cs-CZ" dirty="0" smtClean="0"/>
              <a:t>=</a:t>
            </a:r>
          </a:p>
          <a:p>
            <a:r>
              <a:rPr lang="cs-CZ" dirty="0" smtClean="0"/>
              <a:t>http://obrazky.cz/detail?q=%20hv%C4%9Bzda&amp;offset=1&amp;limit=20&amp;</a:t>
            </a:r>
            <a:r>
              <a:rPr lang="cs-CZ" dirty="0" err="1" smtClean="0"/>
              <a:t>bUrlPar</a:t>
            </a:r>
            <a:r>
              <a:rPr lang="cs-CZ" dirty="0" smtClean="0"/>
              <a:t>=</a:t>
            </a:r>
            <a:r>
              <a:rPr lang="cs-CZ" dirty="0" err="1" smtClean="0"/>
              <a:t>filter</a:t>
            </a:r>
            <a:r>
              <a:rPr lang="cs-CZ" dirty="0" smtClean="0"/>
              <a:t>%3D1&amp;</a:t>
            </a:r>
            <a:r>
              <a:rPr lang="cs-CZ" dirty="0" err="1" smtClean="0"/>
              <a:t>resNum</a:t>
            </a:r>
            <a:r>
              <a:rPr lang="cs-CZ" dirty="0" smtClean="0"/>
              <a:t>=10&amp;</a:t>
            </a:r>
            <a:r>
              <a:rPr lang="cs-CZ" dirty="0" err="1" smtClean="0"/>
              <a:t>ref</a:t>
            </a:r>
            <a:r>
              <a:rPr lang="cs-CZ" dirty="0" smtClean="0"/>
              <a:t>=http%3A//obrazky.cz/%3Fq%3D%2Bm%25C4%259Bs%25C3%25ADc%26step%3D20%26filter%3D1%26s%3D%26size%3Dany%26sId%3Dz9BkoIUewZXozxOy0bbw%26orientation%3D&amp;</a:t>
            </a:r>
            <a:r>
              <a:rPr lang="cs-CZ" dirty="0" err="1" smtClean="0"/>
              <a:t>resID</a:t>
            </a:r>
            <a:r>
              <a:rPr lang="cs-CZ" dirty="0" smtClean="0"/>
              <a:t>=</a:t>
            </a:r>
            <a:r>
              <a:rPr lang="cs-CZ" dirty="0" err="1" smtClean="0"/>
              <a:t>eD</a:t>
            </a:r>
            <a:r>
              <a:rPr lang="cs-CZ" dirty="0" smtClean="0"/>
              <a:t>-p8P71b1R2RbfO6lLhCA8FG50tlYNOENbrYSKd73c&amp;</a:t>
            </a:r>
            <a:r>
              <a:rPr lang="cs-CZ" dirty="0" err="1" smtClean="0"/>
              <a:t>imgURL</a:t>
            </a:r>
            <a:r>
              <a:rPr lang="cs-CZ" dirty="0" smtClean="0"/>
              <a:t>=http%3A//</a:t>
            </a:r>
            <a:r>
              <a:rPr lang="cs-CZ" dirty="0" err="1" smtClean="0"/>
              <a:t>hvezdy.astro.cz</a:t>
            </a:r>
            <a:r>
              <a:rPr lang="cs-CZ" dirty="0" smtClean="0"/>
              <a:t>/obr/</a:t>
            </a:r>
            <a:r>
              <a:rPr lang="cs-CZ" dirty="0" err="1" smtClean="0"/>
              <a:t>hvezdy</a:t>
            </a:r>
            <a:r>
              <a:rPr lang="cs-CZ" dirty="0" smtClean="0"/>
              <a:t>/charakteristika/</a:t>
            </a:r>
            <a:r>
              <a:rPr lang="cs-CZ" dirty="0" err="1" smtClean="0"/>
              <a:t>btlgeuse.jpg</a:t>
            </a:r>
            <a:r>
              <a:rPr lang="cs-CZ" dirty="0" smtClean="0"/>
              <a:t>&amp;</a:t>
            </a:r>
            <a:r>
              <a:rPr lang="cs-CZ" dirty="0" err="1" smtClean="0"/>
              <a:t>pageURL</a:t>
            </a:r>
            <a:r>
              <a:rPr lang="cs-CZ" dirty="0" smtClean="0"/>
              <a:t>=http%3A//</a:t>
            </a:r>
            <a:r>
              <a:rPr lang="cs-CZ" dirty="0" err="1" smtClean="0"/>
              <a:t>hvezdy.astro.cz</a:t>
            </a:r>
            <a:r>
              <a:rPr lang="cs-CZ" dirty="0" smtClean="0"/>
              <a:t>/charakteristika/7-</a:t>
            </a:r>
            <a:r>
              <a:rPr lang="cs-CZ" dirty="0" err="1" smtClean="0"/>
              <a:t>polomer</a:t>
            </a:r>
            <a:r>
              <a:rPr lang="cs-CZ" dirty="0" smtClean="0"/>
              <a:t>&amp;</a:t>
            </a:r>
            <a:r>
              <a:rPr lang="cs-CZ" dirty="0" err="1" smtClean="0"/>
              <a:t>imgX</a:t>
            </a:r>
            <a:r>
              <a:rPr lang="cs-CZ" dirty="0" smtClean="0"/>
              <a:t>=304&amp;</a:t>
            </a:r>
            <a:r>
              <a:rPr lang="cs-CZ" dirty="0" err="1" smtClean="0"/>
              <a:t>imgY</a:t>
            </a:r>
            <a:r>
              <a:rPr lang="cs-CZ" dirty="0" smtClean="0"/>
              <a:t>=341&amp;</a:t>
            </a:r>
            <a:r>
              <a:rPr lang="cs-CZ" dirty="0" err="1" smtClean="0"/>
              <a:t>imgSize</a:t>
            </a:r>
            <a:r>
              <a:rPr lang="cs-CZ" dirty="0" smtClean="0"/>
              <a:t>=7&amp;</a:t>
            </a:r>
            <a:r>
              <a:rPr lang="cs-CZ" dirty="0" err="1" smtClean="0"/>
              <a:t>thURL</a:t>
            </a:r>
            <a:r>
              <a:rPr lang="cs-CZ" dirty="0" smtClean="0"/>
              <a:t>=</a:t>
            </a:r>
            <a:r>
              <a:rPr lang="cs-CZ" dirty="0" smtClean="0">
                <a:hlinkClick r:id="rId6" action="ppaction://hlinkfile"/>
              </a:rPr>
              <a:t>http%3A//media5.picsearch.com/</a:t>
            </a:r>
            <a:r>
              <a:rPr lang="cs-CZ" dirty="0" err="1" smtClean="0">
                <a:hlinkClick r:id="rId6" action="ppaction://hlinkfile"/>
              </a:rPr>
              <a:t>is</a:t>
            </a:r>
            <a:r>
              <a:rPr lang="cs-CZ" dirty="0" smtClean="0">
                <a:hlinkClick r:id="rId6" action="ppaction://hlinkfile"/>
              </a:rPr>
              <a:t>%3FeD-p8P71b1R2RbfO6lLhCA8FG50tlYNOENbrYSKd73c&amp;</a:t>
            </a:r>
            <a:r>
              <a:rPr lang="cs-CZ" dirty="0" err="1" smtClean="0">
                <a:hlinkClick r:id="rId6" action="ppaction://hlinkfile"/>
              </a:rPr>
              <a:t>thX</a:t>
            </a:r>
            <a:r>
              <a:rPr lang="cs-CZ" dirty="0" smtClean="0">
                <a:hlinkClick r:id="rId6" action="ppaction://hlinkfile"/>
              </a:rPr>
              <a:t>=114&amp;</a:t>
            </a:r>
            <a:r>
              <a:rPr lang="cs-CZ" dirty="0" err="1" smtClean="0">
                <a:hlinkClick r:id="rId6" action="ppaction://hlinkfile"/>
              </a:rPr>
              <a:t>thY</a:t>
            </a:r>
            <a:r>
              <a:rPr lang="cs-CZ" dirty="0" smtClean="0">
                <a:hlinkClick r:id="rId6" action="ppaction://hlinkfile"/>
              </a:rPr>
              <a:t>=128&amp;</a:t>
            </a:r>
            <a:r>
              <a:rPr lang="cs-CZ" dirty="0" err="1" smtClean="0">
                <a:hlinkClick r:id="rId6" action="ppaction://hlinkfile"/>
              </a:rPr>
              <a:t>qNoSite</a:t>
            </a:r>
            <a:r>
              <a:rPr lang="cs-CZ" dirty="0" smtClean="0">
                <a:hlinkClick r:id="rId6" action="ppaction://hlinkfile"/>
              </a:rPr>
              <a:t>=</a:t>
            </a:r>
            <a:r>
              <a:rPr lang="cs-CZ" dirty="0" err="1" smtClean="0">
                <a:hlinkClick r:id="rId6" action="ppaction://hlinkfile"/>
              </a:rPr>
              <a:t>hv</a:t>
            </a:r>
            <a:r>
              <a:rPr lang="cs-CZ" dirty="0" smtClean="0">
                <a:hlinkClick r:id="rId6" action="ppaction://hlinkfile"/>
              </a:rPr>
              <a:t>%C4%9Bzda&amp;</a:t>
            </a:r>
            <a:r>
              <a:rPr lang="cs-CZ" dirty="0" err="1" smtClean="0">
                <a:hlinkClick r:id="rId6" action="ppaction://hlinkfile"/>
              </a:rPr>
              <a:t>siteWWW</a:t>
            </a:r>
            <a:r>
              <a:rPr lang="cs-CZ" dirty="0" smtClean="0">
                <a:hlinkClick r:id="rId6" action="ppaction://hlinkfile"/>
              </a:rPr>
              <a:t>=&amp;</a:t>
            </a:r>
            <a:r>
              <a:rPr lang="cs-CZ" dirty="0" err="1" smtClean="0">
                <a:hlinkClick r:id="rId6" action="ppaction://hlinkfile"/>
              </a:rPr>
              <a:t>sId</a:t>
            </a:r>
            <a:r>
              <a:rPr lang="cs-CZ" dirty="0" smtClean="0">
                <a:hlinkClick r:id="rId6" action="ppaction://hlinkfile"/>
              </a:rPr>
              <a:t>=z9BkoIUew38czxCluzrD</a:t>
            </a:r>
            <a:r>
              <a:rPr lang="cs-CZ" dirty="0" smtClean="0"/>
              <a:t> </a:t>
            </a:r>
          </a:p>
          <a:p>
            <a:r>
              <a:rPr lang="cs-CZ" dirty="0" smtClean="0"/>
              <a:t>http://obrazky.cz/detail?q=kometa&amp;offset=1&amp;limit=20&amp;</a:t>
            </a:r>
            <a:r>
              <a:rPr lang="cs-CZ" dirty="0" err="1" smtClean="0"/>
              <a:t>bUrlPar</a:t>
            </a:r>
            <a:r>
              <a:rPr lang="cs-CZ" dirty="0" smtClean="0"/>
              <a:t>=</a:t>
            </a:r>
            <a:r>
              <a:rPr lang="cs-CZ" dirty="0" err="1" smtClean="0"/>
              <a:t>filter</a:t>
            </a:r>
            <a:r>
              <a:rPr lang="cs-CZ" dirty="0" smtClean="0"/>
              <a:t>%3D1&amp;</a:t>
            </a:r>
            <a:r>
              <a:rPr lang="cs-CZ" dirty="0" err="1" smtClean="0"/>
              <a:t>resNum</a:t>
            </a:r>
            <a:r>
              <a:rPr lang="cs-CZ" dirty="0" smtClean="0"/>
              <a:t>=16&amp;</a:t>
            </a:r>
            <a:r>
              <a:rPr lang="cs-CZ" dirty="0" err="1" smtClean="0"/>
              <a:t>ref</a:t>
            </a:r>
            <a:r>
              <a:rPr lang="cs-CZ" dirty="0" smtClean="0"/>
              <a:t>=http%3A//obrazky.cz/%3Fq%3D%2Bm%25C4%259Bs%25C3%25ADc%26step%3D20%26filter%3D1%26s%3D%26size%3Dany%26sId%3Dz9BkoIUewZXozxOy0bbw%26orientation%3D&amp;</a:t>
            </a:r>
            <a:r>
              <a:rPr lang="cs-CZ" dirty="0" err="1" smtClean="0"/>
              <a:t>resID</a:t>
            </a:r>
            <a:r>
              <a:rPr lang="cs-CZ" dirty="0" smtClean="0"/>
              <a:t>=W32LIvB-5BNVvF_8NTl1eWyoltgY8N0GYD4hvplM96o&amp;</a:t>
            </a:r>
            <a:r>
              <a:rPr lang="cs-CZ" dirty="0" err="1" smtClean="0"/>
              <a:t>imgURL</a:t>
            </a:r>
            <a:r>
              <a:rPr lang="cs-CZ" dirty="0" smtClean="0"/>
              <a:t>=http%3A//</a:t>
            </a:r>
            <a:r>
              <a:rPr lang="cs-CZ" dirty="0" err="1" smtClean="0"/>
              <a:t>midar.xf.cz</a:t>
            </a:r>
            <a:r>
              <a:rPr lang="cs-CZ" dirty="0" smtClean="0"/>
              <a:t>/kometa/kometa.</a:t>
            </a:r>
            <a:r>
              <a:rPr lang="cs-CZ" dirty="0" err="1" smtClean="0"/>
              <a:t>jpg</a:t>
            </a:r>
            <a:r>
              <a:rPr lang="cs-CZ" dirty="0" smtClean="0"/>
              <a:t>&amp;</a:t>
            </a:r>
            <a:r>
              <a:rPr lang="cs-CZ" dirty="0" err="1" smtClean="0"/>
              <a:t>pageURL</a:t>
            </a:r>
            <a:r>
              <a:rPr lang="cs-CZ" dirty="0" smtClean="0"/>
              <a:t>=http%3A//</a:t>
            </a:r>
            <a:r>
              <a:rPr lang="cs-CZ" dirty="0" err="1" smtClean="0"/>
              <a:t>midar.xf.cz</a:t>
            </a:r>
            <a:r>
              <a:rPr lang="cs-CZ" dirty="0" smtClean="0"/>
              <a:t>/kometa/index-kometa.</a:t>
            </a:r>
            <a:r>
              <a:rPr lang="cs-CZ" dirty="0" err="1" smtClean="0"/>
              <a:t>htm</a:t>
            </a:r>
            <a:r>
              <a:rPr lang="cs-CZ" dirty="0" smtClean="0"/>
              <a:t>&amp;</a:t>
            </a:r>
            <a:r>
              <a:rPr lang="cs-CZ" dirty="0" err="1" smtClean="0"/>
              <a:t>imgX</a:t>
            </a:r>
            <a:r>
              <a:rPr lang="cs-CZ" dirty="0" smtClean="0"/>
              <a:t>=300&amp;</a:t>
            </a:r>
            <a:r>
              <a:rPr lang="cs-CZ" dirty="0" err="1" smtClean="0"/>
              <a:t>imgY</a:t>
            </a:r>
            <a:r>
              <a:rPr lang="cs-CZ" dirty="0" smtClean="0"/>
              <a:t>=302&amp;</a:t>
            </a:r>
            <a:r>
              <a:rPr lang="cs-CZ" dirty="0" err="1" smtClean="0"/>
              <a:t>imgSize</a:t>
            </a:r>
            <a:r>
              <a:rPr lang="cs-CZ" dirty="0" smtClean="0"/>
              <a:t>=13&amp;</a:t>
            </a:r>
            <a:r>
              <a:rPr lang="cs-CZ" dirty="0" err="1" smtClean="0"/>
              <a:t>thURL</a:t>
            </a:r>
            <a:r>
              <a:rPr lang="cs-CZ" dirty="0" smtClean="0"/>
              <a:t>=http%3A//media4.picsearch.com/</a:t>
            </a:r>
            <a:r>
              <a:rPr lang="cs-CZ" dirty="0" err="1" smtClean="0"/>
              <a:t>is</a:t>
            </a:r>
            <a:r>
              <a:rPr lang="cs-CZ" dirty="0" smtClean="0"/>
              <a:t>%3FW32LIvB-5BNVvF_8NTl1eWyoltgY8N0GYD4hvplM96o&amp;</a:t>
            </a:r>
            <a:r>
              <a:rPr lang="cs-CZ" dirty="0" err="1" smtClean="0"/>
              <a:t>thX</a:t>
            </a:r>
            <a:r>
              <a:rPr lang="cs-CZ" dirty="0" smtClean="0"/>
              <a:t>=127&amp;</a:t>
            </a:r>
            <a:r>
              <a:rPr lang="cs-CZ" dirty="0" err="1" smtClean="0"/>
              <a:t>thY</a:t>
            </a:r>
            <a:r>
              <a:rPr lang="cs-CZ" dirty="0" smtClean="0"/>
              <a:t>=128&amp;</a:t>
            </a:r>
            <a:r>
              <a:rPr lang="cs-CZ" dirty="0" err="1" smtClean="0"/>
              <a:t>qNoSite</a:t>
            </a:r>
            <a:r>
              <a:rPr lang="cs-CZ" dirty="0" smtClean="0"/>
              <a:t>=kometa&amp;</a:t>
            </a:r>
            <a:r>
              <a:rPr lang="cs-CZ" dirty="0" err="1" smtClean="0"/>
              <a:t>siteWWW</a:t>
            </a:r>
            <a:r>
              <a:rPr lang="cs-CZ" dirty="0" smtClean="0"/>
              <a:t>=&amp;</a:t>
            </a:r>
            <a:r>
              <a:rPr lang="cs-CZ" dirty="0" err="1" smtClean="0"/>
              <a:t>sId</a:t>
            </a:r>
            <a:r>
              <a:rPr lang="cs-CZ" dirty="0" smtClean="0"/>
              <a:t>=z9BkoIUewFG9zxwWa2X3 </a:t>
            </a:r>
          </a:p>
          <a:p>
            <a:r>
              <a:rPr lang="cs-CZ" dirty="0" smtClean="0"/>
              <a:t>http://media1.webgarden.cz/</a:t>
            </a:r>
            <a:r>
              <a:rPr lang="cs-CZ" dirty="0" err="1" smtClean="0"/>
              <a:t>images</a:t>
            </a:r>
            <a:r>
              <a:rPr lang="cs-CZ" dirty="0" smtClean="0"/>
              <a:t>/media1:5105a8e1eba84.jpg/%C4%8C%C3%A1st+</a:t>
            </a:r>
            <a:r>
              <a:rPr lang="cs-CZ" dirty="0" err="1" smtClean="0"/>
              <a:t>souhv</a:t>
            </a:r>
            <a:r>
              <a:rPr lang="cs-CZ" dirty="0" smtClean="0"/>
              <a:t>%C4%9Bzd%C3%AD+</a:t>
            </a:r>
            <a:r>
              <a:rPr lang="cs-CZ" dirty="0" err="1" smtClean="0"/>
              <a:t>Labut</a:t>
            </a:r>
            <a:r>
              <a:rPr lang="cs-CZ" dirty="0" smtClean="0"/>
              <a:t>%C4%9B-mlhoviny+v+okol%C3%AD+</a:t>
            </a:r>
            <a:r>
              <a:rPr lang="cs-CZ" dirty="0" err="1" smtClean="0"/>
              <a:t>hv</a:t>
            </a:r>
            <a:r>
              <a:rPr lang="cs-CZ" dirty="0" smtClean="0"/>
              <a:t>%C4%9Bzdy--+</a:t>
            </a:r>
            <a:r>
              <a:rPr lang="cs-CZ" dirty="0" err="1" smtClean="0"/>
              <a:t>Sadr</a:t>
            </a:r>
            <a:r>
              <a:rPr lang="cs-CZ" dirty="0" smtClean="0"/>
              <a:t>-2.jpg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423</Words>
  <Application>Microsoft Office PowerPoint</Application>
  <PresentationFormat>Předvádění na obrazovce (4:3)</PresentationFormat>
  <Paragraphs>83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Snímek 1</vt:lpstr>
      <vt:lpstr>Astronomie</vt:lpstr>
      <vt:lpstr>Jaké jsou rozdíly mezi pojmy </vt:lpstr>
      <vt:lpstr>Samostatná práce se slovníkem  </vt:lpstr>
      <vt:lpstr>Představy o vesmíru </vt:lpstr>
      <vt:lpstr>Spojovačka</vt:lpstr>
      <vt:lpstr>Zkoumání vesmíru</vt:lpstr>
      <vt:lpstr>Zajímavá videa o vesmíru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slaba</dc:creator>
  <cp:lastModifiedBy>slaba</cp:lastModifiedBy>
  <cp:revision>19</cp:revision>
  <dcterms:created xsi:type="dcterms:W3CDTF">2013-03-13T12:48:23Z</dcterms:created>
  <dcterms:modified xsi:type="dcterms:W3CDTF">2013-03-21T14:24:47Z</dcterms:modified>
</cp:coreProperties>
</file>