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260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CC00"/>
    </p:penClr>
  </p:showPr>
  <p:clrMru>
    <a:srgbClr val="FF0066"/>
    <a:srgbClr val="00FF00"/>
    <a:srgbClr val="FF0000"/>
    <a:srgbClr val="0000FF"/>
    <a:srgbClr val="3366FF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 varScale="1">
        <p:scale>
          <a:sx n="68" d="100"/>
          <a:sy n="68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DCB7E-270E-4048-8C9C-CD22CA530812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0BB25-E5A9-404E-A10E-1415A52D33F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545C11-30C1-49E9-975D-663D489D350F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5C11-30C1-49E9-975D-663D489D350F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5C11-30C1-49E9-975D-663D489D350F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545C11-30C1-49E9-975D-663D489D350F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545C11-30C1-49E9-975D-663D489D350F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5C11-30C1-49E9-975D-663D489D350F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5C11-30C1-49E9-975D-663D489D350F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545C11-30C1-49E9-975D-663D489D350F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5C11-30C1-49E9-975D-663D489D350F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545C11-30C1-49E9-975D-663D489D350F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545C11-30C1-49E9-975D-663D489D350F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545C11-30C1-49E9-975D-663D489D350F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pravy.estranky.cz/img/picture/1321/MALAABECEDA3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web.cz/V.Vasiljevicova/Abeceda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920880" cy="4797152"/>
          </a:xfrm>
        </p:spPr>
        <p:txBody>
          <a:bodyPr>
            <a:normAutofit fontScale="85000" lnSpcReduction="20000"/>
          </a:bodyPr>
          <a:lstStyle/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Název šablony: Inovace a zkvalitnění výuky prostřednictvím ICT 32/ČJ11/3.3.2013, Beranová</a:t>
            </a:r>
            <a:endParaRPr lang="cs-CZ" dirty="0" smtClean="0">
              <a:latin typeface="Cooper Black" pitchFamily="18" charset="0"/>
            </a:endParaRPr>
          </a:p>
          <a:p>
            <a:pPr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                             </a:t>
            </a:r>
            <a:endParaRPr lang="cs-CZ" dirty="0" smtClean="0"/>
          </a:p>
          <a:p>
            <a:pPr eaLnBrk="0" hangingPunct="0"/>
            <a:r>
              <a:rPr lang="cs-CZ" sz="3600" b="1" dirty="0" smtClean="0">
                <a:latin typeface="Arial Black" pitchFamily="34" charset="0"/>
              </a:rPr>
              <a:t>Vzdělávací oblast: Český jazyk a literatura</a:t>
            </a:r>
          </a:p>
          <a:p>
            <a:pPr eaLnBrk="0" hangingPunct="0"/>
            <a:endParaRPr lang="cs-CZ" sz="3600" b="1" u="sng" dirty="0" smtClean="0"/>
          </a:p>
          <a:p>
            <a:pPr algn="l" eaLnBrk="0" hangingPunct="0"/>
            <a:r>
              <a:rPr lang="cs-CZ" u="sng" dirty="0" smtClean="0">
                <a:latin typeface="Cooper Black" pitchFamily="18" charset="0"/>
                <a:cs typeface="Times New Roman" pitchFamily="18" charset="0"/>
              </a:rPr>
              <a:t>Název výukového materiálu: Abeceda</a:t>
            </a:r>
            <a:endParaRPr lang="cs-CZ" dirty="0" smtClean="0"/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Autor: Mgr. Hana Beranová </a:t>
            </a:r>
            <a:endParaRPr lang="cs-CZ" dirty="0" smtClean="0">
              <a:latin typeface="Cooper Black" pitchFamily="18" charset="0"/>
            </a:endParaRP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Předmět: Český jazyk                                  </a:t>
            </a: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Třída: III</a:t>
            </a: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Tematický okruh</a:t>
            </a:r>
            <a:r>
              <a:rPr lang="cs-CZ" smtClean="0">
                <a:latin typeface="Cooper Black" pitchFamily="18" charset="0"/>
                <a:cs typeface="Times New Roman" pitchFamily="18" charset="0"/>
              </a:rPr>
              <a:t>: Abeceda</a:t>
            </a:r>
            <a:endParaRPr lang="cs-CZ" dirty="0" smtClean="0">
              <a:latin typeface="Cooper Black" pitchFamily="18" charset="0"/>
            </a:endParaRP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Téma: Abeceda</a:t>
            </a:r>
            <a:endParaRPr lang="cs-CZ" dirty="0" smtClean="0"/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Druh výukového materiálu: prezentace	</a:t>
            </a:r>
            <a:endParaRPr lang="cs-CZ" dirty="0" smtClean="0">
              <a:latin typeface="Cooper Black" pitchFamily="18" charset="0"/>
            </a:endParaRP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Použití ICT: interaktivní tabule</a:t>
            </a:r>
            <a:r>
              <a:rPr lang="cs-CZ" dirty="0" smtClean="0">
                <a:cs typeface="Times New Roman" pitchFamily="18" charset="0"/>
              </a:rPr>
              <a:t>, interaktivita</a:t>
            </a:r>
            <a:endParaRPr lang="cs-CZ" dirty="0" smtClean="0"/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Didaktické, metodické poznámky (popis použití výukového materiálu ve výuce)</a:t>
            </a:r>
            <a:r>
              <a:rPr lang="cs-CZ" b="1" dirty="0" smtClean="0">
                <a:latin typeface="Cooper Black" pitchFamily="18" charset="0"/>
                <a:cs typeface="Times New Roman" pitchFamily="18" charset="0"/>
              </a:rPr>
              <a:t>:zopakování abecedy, </a:t>
            </a:r>
            <a:r>
              <a:rPr lang="cs-CZ" b="1" dirty="0" err="1" smtClean="0">
                <a:latin typeface="Cooper Black" pitchFamily="18" charset="0"/>
                <a:cs typeface="Times New Roman" pitchFamily="18" charset="0"/>
              </a:rPr>
              <a:t>dopľňování</a:t>
            </a:r>
            <a:r>
              <a:rPr lang="cs-CZ" b="1" dirty="0" smtClean="0">
                <a:latin typeface="Cooper Black" pitchFamily="18" charset="0"/>
                <a:cs typeface="Times New Roman" pitchFamily="18" charset="0"/>
              </a:rPr>
              <a:t> chybějícího písmena, řazení slov podle abecedy,</a:t>
            </a:r>
            <a:endParaRPr lang="cs-CZ" dirty="0" smtClean="0">
              <a:latin typeface="Cooper Black" pitchFamily="18" charset="0"/>
            </a:endParaRPr>
          </a:p>
          <a:p>
            <a:pPr algn="l" eaLnBrk="0" hangingPunct="0"/>
            <a:endParaRPr lang="cs-CZ" dirty="0" smtClean="0">
              <a:latin typeface="Cooper Black" pitchFamily="18" charset="0"/>
              <a:cs typeface="Times New Roman" pitchFamily="18" charset="0"/>
            </a:endParaRPr>
          </a:p>
        </p:txBody>
      </p:sp>
      <p:grpSp>
        <p:nvGrpSpPr>
          <p:cNvPr id="2" name="Skupina 8"/>
          <p:cNvGrpSpPr/>
          <p:nvPr/>
        </p:nvGrpSpPr>
        <p:grpSpPr>
          <a:xfrm>
            <a:off x="539552" y="620688"/>
            <a:ext cx="4734957" cy="936104"/>
            <a:chOff x="539552" y="620688"/>
            <a:chExt cx="4734957" cy="936104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692696"/>
              <a:ext cx="4734957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Obrázek 7" descr="C:\Users\Marsalkova\Pictures\LOGO\LOGO.jpg"/>
            <p:cNvPicPr/>
            <p:nvPr/>
          </p:nvPicPr>
          <p:blipFill>
            <a:blip r:embed="rId3" cstate="print">
              <a:biLevel thresh="50000"/>
            </a:blip>
            <a:srcRect/>
            <a:stretch>
              <a:fillRect/>
            </a:stretch>
          </p:blipFill>
          <p:spPr bwMode="auto">
            <a:xfrm>
              <a:off x="4283968" y="620688"/>
              <a:ext cx="936104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smtClean="0"/>
              <a:t>použité zdroje: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>
                <a:hlinkClick r:id="rId2"/>
              </a:rPr>
              <a:t>http</a:t>
            </a:r>
            <a:r>
              <a:rPr lang="cs-CZ" sz="1400" dirty="0" smtClean="0">
                <a:hlinkClick r:id="rId2"/>
              </a:rPr>
              <a:t>://www.</a:t>
            </a:r>
            <a:r>
              <a:rPr lang="cs-CZ" sz="1400" dirty="0" err="1" smtClean="0">
                <a:hlinkClick r:id="rId2"/>
              </a:rPr>
              <a:t>pripravy.estranky.cz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img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picture</a:t>
            </a:r>
            <a:r>
              <a:rPr lang="cs-CZ" sz="1400" dirty="0" smtClean="0">
                <a:hlinkClick r:id="rId2"/>
              </a:rPr>
              <a:t>/1321/MALAABECEDA3.jpg</a:t>
            </a:r>
            <a:endParaRPr lang="cs-CZ" sz="1400" dirty="0" smtClean="0"/>
          </a:p>
          <a:p>
            <a:r>
              <a:rPr lang="cs-CZ" sz="1400" dirty="0" smtClean="0"/>
              <a:t>V prezentaci byly použity obrázky z nástroje klipart ze sady </a:t>
            </a:r>
            <a:r>
              <a:rPr lang="cs-CZ" sz="1400" smtClean="0"/>
              <a:t>Microsoft Office</a:t>
            </a:r>
            <a:endParaRPr lang="cs-CZ" sz="1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9600" dirty="0" smtClean="0">
                <a:solidFill>
                  <a:schemeClr val="bg2">
                    <a:lumMod val="50000"/>
                  </a:schemeClr>
                </a:solidFill>
              </a:rPr>
              <a:t>  A</a:t>
            </a:r>
            <a:r>
              <a:rPr lang="cs-CZ" sz="9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</a:t>
            </a:r>
            <a:r>
              <a:rPr lang="cs-CZ" sz="9600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cs-CZ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cs-CZ" sz="9600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sz="9600" dirty="0" smtClean="0">
                <a:solidFill>
                  <a:schemeClr val="bg2">
                    <a:lumMod val="10000"/>
                  </a:schemeClr>
                </a:solidFill>
              </a:rPr>
              <a:t>D</a:t>
            </a:r>
            <a:r>
              <a:rPr lang="cs-CZ" sz="9600" dirty="0" smtClean="0">
                <a:solidFill>
                  <a:schemeClr val="accent2"/>
                </a:solidFill>
              </a:rPr>
              <a:t>A</a:t>
            </a:r>
          </a:p>
          <a:p>
            <a:pPr>
              <a:buNone/>
            </a:pPr>
            <a:endParaRPr lang="cs-CZ" sz="96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      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       </a:t>
            </a:r>
            <a:r>
              <a:rPr lang="cs-CZ" i="1" dirty="0" smtClean="0"/>
              <a:t>Písmena jsou v</a:t>
            </a:r>
            <a:r>
              <a:rPr lang="cs-CZ" i="1" dirty="0" smtClean="0">
                <a:solidFill>
                  <a:srgbClr val="002060"/>
                </a:solidFill>
              </a:rPr>
              <a:t> </a:t>
            </a:r>
            <a:r>
              <a:rPr lang="cs-CZ" i="1" dirty="0" smtClean="0">
                <a:solidFill>
                  <a:srgbClr val="002060"/>
                </a:solidFill>
                <a:hlinkClick r:id="rId2"/>
              </a:rPr>
              <a:t>abecedě</a:t>
            </a:r>
            <a:r>
              <a:rPr lang="cs-CZ" i="1" dirty="0" smtClean="0">
                <a:solidFill>
                  <a:srgbClr val="002060"/>
                </a:solidFill>
              </a:rPr>
              <a:t> </a:t>
            </a:r>
            <a:r>
              <a:rPr lang="cs-CZ" i="1" dirty="0" smtClean="0"/>
              <a:t>řazena ve stále stejném pořadí. </a:t>
            </a:r>
            <a:r>
              <a:rPr lang="cs-CZ" i="1" dirty="0" smtClean="0">
                <a:hlinkClick r:id="rId2"/>
              </a:rPr>
              <a:t>Abeceda</a:t>
            </a:r>
            <a:r>
              <a:rPr lang="cs-CZ" i="1" dirty="0" smtClean="0"/>
              <a:t> nám usnadňuje vyhledávání slov například: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				 - v encyklopediích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				- ve slovnících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	</a:t>
            </a:r>
            <a:r>
              <a:rPr lang="cs-CZ" sz="4800" i="1" dirty="0" smtClean="0">
                <a:solidFill>
                  <a:schemeClr val="accent2"/>
                </a:solidFill>
              </a:rPr>
              <a:t>A</a:t>
            </a:r>
            <a:r>
              <a:rPr lang="cs-CZ" i="1" dirty="0" smtClean="0"/>
              <a:t>			- v telefonním seznamu           </a:t>
            </a:r>
            <a:r>
              <a:rPr lang="cs-CZ" sz="4400" i="1" dirty="0" smtClean="0">
                <a:solidFill>
                  <a:schemeClr val="accent4">
                    <a:lumMod val="50000"/>
                  </a:schemeClr>
                </a:solidFill>
              </a:rPr>
              <a:t>C</a:t>
            </a:r>
            <a:endParaRPr lang="cs-CZ" sz="4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i="1" dirty="0" smtClean="0"/>
              <a:t>				- knih v knihovně.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     Začínají-li dvě slova stejným písmenem, řadíme je  podle druhého a dalších písmen.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</a:rPr>
              <a:t>Zopakuj si abecedu.</a:t>
            </a:r>
            <a:endParaRPr lang="cs-CZ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352928" cy="506117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a </a:t>
            </a:r>
            <a:r>
              <a:rPr lang="cs-CZ" sz="3200" dirty="0" err="1" smtClean="0"/>
              <a:t>A</a:t>
            </a:r>
            <a:r>
              <a:rPr lang="cs-CZ" sz="3200" dirty="0" smtClean="0"/>
              <a:t>   b </a:t>
            </a:r>
            <a:r>
              <a:rPr lang="cs-CZ" sz="3200" dirty="0" err="1" smtClean="0"/>
              <a:t>B</a:t>
            </a:r>
            <a:r>
              <a:rPr lang="cs-CZ" sz="3200" dirty="0" smtClean="0"/>
              <a:t>   c </a:t>
            </a:r>
            <a:r>
              <a:rPr lang="cs-CZ" sz="3200" dirty="0" err="1" smtClean="0"/>
              <a:t>C</a:t>
            </a:r>
            <a:r>
              <a:rPr lang="cs-CZ" sz="3200" dirty="0" smtClean="0"/>
              <a:t>   č </a:t>
            </a:r>
            <a:r>
              <a:rPr lang="cs-CZ" sz="3200" dirty="0" err="1" smtClean="0"/>
              <a:t>Č</a:t>
            </a:r>
            <a:r>
              <a:rPr lang="cs-CZ" sz="3200" dirty="0" smtClean="0"/>
              <a:t>   d </a:t>
            </a:r>
            <a:r>
              <a:rPr lang="cs-CZ" sz="3200" dirty="0" err="1" smtClean="0"/>
              <a:t>D</a:t>
            </a:r>
            <a:r>
              <a:rPr lang="cs-CZ" sz="3200" dirty="0" smtClean="0"/>
              <a:t>   ď </a:t>
            </a:r>
            <a:r>
              <a:rPr lang="cs-CZ" sz="3200" dirty="0" err="1" smtClean="0"/>
              <a:t>Ď</a:t>
            </a:r>
            <a:r>
              <a:rPr lang="cs-CZ" sz="3200" dirty="0" smtClean="0"/>
              <a:t>   e </a:t>
            </a:r>
            <a:r>
              <a:rPr lang="cs-CZ" sz="3200" dirty="0" err="1" smtClean="0"/>
              <a:t>E</a:t>
            </a:r>
            <a:r>
              <a:rPr lang="cs-CZ" sz="3200" dirty="0" smtClean="0"/>
              <a:t>   f </a:t>
            </a:r>
            <a:r>
              <a:rPr lang="cs-CZ" sz="3200" dirty="0" err="1" smtClean="0"/>
              <a:t>F</a:t>
            </a:r>
            <a:r>
              <a:rPr lang="cs-CZ" sz="3200" dirty="0" smtClean="0"/>
              <a:t>   g </a:t>
            </a:r>
            <a:r>
              <a:rPr lang="cs-CZ" sz="3200" dirty="0" err="1" smtClean="0"/>
              <a:t>G</a:t>
            </a:r>
            <a:r>
              <a:rPr lang="cs-CZ" sz="3200" dirty="0" smtClean="0"/>
              <a:t>  h </a:t>
            </a:r>
            <a:r>
              <a:rPr lang="cs-CZ" sz="3200" dirty="0" err="1" smtClean="0"/>
              <a:t>H</a:t>
            </a:r>
            <a:r>
              <a:rPr lang="cs-CZ" sz="3200" dirty="0" smtClean="0"/>
              <a:t>   ch </a:t>
            </a:r>
            <a:r>
              <a:rPr lang="cs-CZ" sz="3200" dirty="0" err="1" smtClean="0"/>
              <a:t>CH</a:t>
            </a:r>
            <a:r>
              <a:rPr lang="cs-CZ" sz="3200" dirty="0" smtClean="0"/>
              <a:t>   i </a:t>
            </a:r>
            <a:r>
              <a:rPr lang="cs-CZ" sz="3200" dirty="0" err="1" smtClean="0"/>
              <a:t>I</a:t>
            </a:r>
            <a:r>
              <a:rPr lang="cs-CZ" sz="3200" dirty="0" smtClean="0"/>
              <a:t>   j </a:t>
            </a:r>
            <a:r>
              <a:rPr lang="cs-CZ" sz="3200" dirty="0" err="1" smtClean="0"/>
              <a:t>J</a:t>
            </a:r>
            <a:r>
              <a:rPr lang="cs-CZ" sz="3200" dirty="0" smtClean="0"/>
              <a:t>   k </a:t>
            </a:r>
            <a:r>
              <a:rPr lang="cs-CZ" sz="3200" dirty="0" err="1" smtClean="0"/>
              <a:t>K</a:t>
            </a:r>
            <a:r>
              <a:rPr lang="cs-CZ" sz="3200" dirty="0" smtClean="0"/>
              <a:t>   l </a:t>
            </a:r>
            <a:r>
              <a:rPr lang="cs-CZ" sz="3200" dirty="0" err="1" smtClean="0"/>
              <a:t>L</a:t>
            </a:r>
            <a:r>
              <a:rPr lang="cs-CZ" sz="3200" dirty="0" smtClean="0"/>
              <a:t>   m </a:t>
            </a:r>
            <a:r>
              <a:rPr lang="cs-CZ" sz="3200" dirty="0" err="1" smtClean="0"/>
              <a:t>M</a:t>
            </a:r>
            <a:r>
              <a:rPr lang="cs-CZ" sz="3200" dirty="0" smtClean="0"/>
              <a:t>   n </a:t>
            </a:r>
            <a:r>
              <a:rPr lang="cs-CZ" sz="3200" dirty="0" err="1" smtClean="0"/>
              <a:t>N</a:t>
            </a:r>
            <a:r>
              <a:rPr lang="cs-CZ" sz="3200" dirty="0" smtClean="0"/>
              <a:t>    ň </a:t>
            </a:r>
            <a:r>
              <a:rPr lang="cs-CZ" sz="3200" dirty="0" err="1" smtClean="0"/>
              <a:t>Ň</a:t>
            </a:r>
            <a:r>
              <a:rPr lang="cs-CZ" sz="3200" dirty="0" smtClean="0"/>
              <a:t>  o </a:t>
            </a:r>
            <a:r>
              <a:rPr lang="cs-CZ" sz="3200" dirty="0" err="1" smtClean="0"/>
              <a:t>O</a:t>
            </a:r>
            <a:r>
              <a:rPr lang="cs-CZ" sz="3200" dirty="0" smtClean="0"/>
              <a:t>   p </a:t>
            </a:r>
            <a:r>
              <a:rPr lang="cs-CZ" sz="3200" dirty="0" err="1" smtClean="0"/>
              <a:t>P</a:t>
            </a:r>
            <a:r>
              <a:rPr lang="cs-CZ" sz="3200" dirty="0" smtClean="0"/>
              <a:t>   q </a:t>
            </a:r>
            <a:r>
              <a:rPr lang="cs-CZ" sz="3200" dirty="0" err="1" smtClean="0"/>
              <a:t>Q</a:t>
            </a:r>
            <a:r>
              <a:rPr lang="cs-CZ" sz="3200" dirty="0" smtClean="0"/>
              <a:t>   r </a:t>
            </a:r>
            <a:r>
              <a:rPr lang="cs-CZ" sz="3200" dirty="0" err="1" smtClean="0"/>
              <a:t>R</a:t>
            </a:r>
            <a:r>
              <a:rPr lang="cs-CZ" sz="3200" dirty="0" smtClean="0"/>
              <a:t>   ř </a:t>
            </a:r>
            <a:r>
              <a:rPr lang="cs-CZ" sz="3200" dirty="0" err="1" smtClean="0"/>
              <a:t>Ř</a:t>
            </a:r>
            <a:r>
              <a:rPr lang="cs-CZ" sz="3200" dirty="0" smtClean="0"/>
              <a:t>   s </a:t>
            </a:r>
            <a:r>
              <a:rPr lang="cs-CZ" sz="3200" dirty="0" err="1" smtClean="0"/>
              <a:t>S</a:t>
            </a:r>
            <a:r>
              <a:rPr lang="cs-CZ" sz="3200" dirty="0" smtClean="0"/>
              <a:t>   š </a:t>
            </a:r>
            <a:r>
              <a:rPr lang="cs-CZ" sz="3200" dirty="0" err="1" smtClean="0"/>
              <a:t>Š</a:t>
            </a:r>
            <a:r>
              <a:rPr lang="cs-CZ" sz="3200" dirty="0" smtClean="0"/>
              <a:t>   t </a:t>
            </a:r>
            <a:r>
              <a:rPr lang="cs-CZ" sz="3200" dirty="0" err="1" smtClean="0"/>
              <a:t>T</a:t>
            </a:r>
            <a:r>
              <a:rPr lang="cs-CZ" sz="3200" dirty="0" smtClean="0"/>
              <a:t>   ť </a:t>
            </a:r>
            <a:r>
              <a:rPr lang="cs-CZ" sz="3200" dirty="0" err="1" smtClean="0"/>
              <a:t>Ť</a:t>
            </a:r>
            <a:r>
              <a:rPr lang="cs-CZ" sz="3200" dirty="0" smtClean="0"/>
              <a:t>  u </a:t>
            </a:r>
            <a:r>
              <a:rPr lang="cs-CZ" sz="3200" dirty="0" err="1" smtClean="0"/>
              <a:t>U</a:t>
            </a:r>
            <a:r>
              <a:rPr lang="cs-CZ" sz="3200" dirty="0" smtClean="0"/>
              <a:t>   v </a:t>
            </a:r>
            <a:r>
              <a:rPr lang="cs-CZ" sz="3200" dirty="0" err="1" smtClean="0"/>
              <a:t>V</a:t>
            </a:r>
            <a:r>
              <a:rPr lang="cs-CZ" sz="3200" dirty="0" smtClean="0"/>
              <a:t>   w </a:t>
            </a:r>
            <a:r>
              <a:rPr lang="cs-CZ" sz="3200" dirty="0" err="1" smtClean="0"/>
              <a:t>W</a:t>
            </a:r>
            <a:r>
              <a:rPr lang="cs-CZ" sz="3200" dirty="0" smtClean="0"/>
              <a:t>   x </a:t>
            </a:r>
            <a:r>
              <a:rPr lang="cs-CZ" sz="3200" dirty="0" err="1" smtClean="0"/>
              <a:t>X</a:t>
            </a:r>
            <a:r>
              <a:rPr lang="cs-CZ" sz="3200" dirty="0" smtClean="0"/>
              <a:t>   y </a:t>
            </a:r>
            <a:r>
              <a:rPr lang="cs-CZ" sz="3200" dirty="0" err="1" smtClean="0"/>
              <a:t>Y</a:t>
            </a:r>
            <a:r>
              <a:rPr lang="cs-CZ" sz="3200" dirty="0" smtClean="0"/>
              <a:t>   z </a:t>
            </a:r>
            <a:r>
              <a:rPr lang="cs-CZ" sz="3200" dirty="0" err="1" smtClean="0"/>
              <a:t>Z</a:t>
            </a:r>
            <a:r>
              <a:rPr lang="cs-CZ" sz="3200" dirty="0" smtClean="0"/>
              <a:t>   ž </a:t>
            </a:r>
            <a:r>
              <a:rPr lang="cs-CZ" sz="3200" dirty="0" err="1" smtClean="0"/>
              <a:t>Ž</a:t>
            </a:r>
            <a:r>
              <a:rPr lang="cs-CZ" sz="3200" dirty="0" smtClean="0"/>
              <a:t> </a:t>
            </a:r>
          </a:p>
          <a:p>
            <a:pPr>
              <a:buNone/>
            </a:pPr>
            <a:r>
              <a:rPr lang="cs-CZ" sz="3200" dirty="0" smtClean="0"/>
              <a:t>	</a:t>
            </a:r>
          </a:p>
          <a:p>
            <a:pPr>
              <a:buNone/>
            </a:pP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4437112"/>
            <a:ext cx="5262979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Napiš abecedu malými i velkými psacími písmeny.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5013176"/>
            <a:ext cx="82638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-------------------------------------------------------------------------------------------------------</a:t>
            </a:r>
          </a:p>
          <a:p>
            <a:endParaRPr lang="cs-CZ" dirty="0" smtClean="0"/>
          </a:p>
          <a:p>
            <a:r>
              <a:rPr lang="cs-CZ" dirty="0" smtClean="0"/>
              <a:t>-------------------------------------------------------------------------------------------------------</a:t>
            </a:r>
          </a:p>
          <a:p>
            <a:endParaRPr lang="cs-CZ" dirty="0" smtClean="0"/>
          </a:p>
          <a:p>
            <a:r>
              <a:rPr lang="cs-CZ" dirty="0" smtClean="0"/>
              <a:t>-------------------------------------------------------------------------------------------------------</a:t>
            </a:r>
            <a:endParaRPr lang="cs-CZ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0"/>
            <a:ext cx="7344816" cy="692696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accent2"/>
                </a:solidFill>
              </a:rPr>
              <a:t>Zapamatuj si co nejvíce obrázků a napiš je.</a:t>
            </a:r>
            <a:endParaRPr lang="cs-CZ" sz="2800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7924800" cy="549322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 descr="MALAABECED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937866"/>
            <a:ext cx="7488832" cy="578219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2"/>
                </a:solidFill>
              </a:rPr>
              <a:t>Které písmeno v abecedě chybí?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600" dirty="0" smtClean="0">
                <a:solidFill>
                  <a:schemeClr val="bg2">
                    <a:lumMod val="50000"/>
                  </a:schemeClr>
                </a:solidFill>
              </a:rPr>
              <a:t>a b c č d ď e f g h ch i j k m n ň o p q r ř s š t ť u v w x y z ž</a:t>
            </a:r>
          </a:p>
          <a:p>
            <a:pPr>
              <a:buNone/>
            </a:pPr>
            <a:r>
              <a:rPr lang="cs-CZ" sz="3600" dirty="0" smtClean="0">
                <a:solidFill>
                  <a:srgbClr val="FF0066"/>
                </a:solidFill>
              </a:rPr>
              <a:t>a b c č d ď e f g h ch i j k l m n ň  p q r ř s š t ť u v w x y z ž</a:t>
            </a:r>
          </a:p>
          <a:p>
            <a:pPr>
              <a:buNone/>
            </a:pPr>
            <a:r>
              <a:rPr lang="cs-CZ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b c č d ď e f g h ch i j k l m n ň o p q r ř s š t ť u w x y z ž</a:t>
            </a:r>
          </a:p>
          <a:p>
            <a:pPr>
              <a:buNone/>
            </a:pPr>
            <a:r>
              <a:rPr lang="cs-CZ" sz="3600" dirty="0" smtClean="0">
                <a:solidFill>
                  <a:srgbClr val="0000FF"/>
                </a:solidFill>
              </a:rPr>
              <a:t>a b c č d ď e f g ch i j k l m n ň o p q r ř s š t ť u v w x y z ž</a:t>
            </a:r>
          </a:p>
          <a:p>
            <a:pPr>
              <a:buNone/>
            </a:pP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24128" y="2132856"/>
            <a:ext cx="360040" cy="5847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l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96136" y="3429000"/>
            <a:ext cx="576064" cy="523220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o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724128" y="4653136"/>
            <a:ext cx="504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v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436096" y="5877272"/>
            <a:ext cx="504056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h</a:t>
            </a:r>
            <a:endParaRPr lang="cs-CZ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634082"/>
          </a:xfrm>
        </p:spPr>
        <p:txBody>
          <a:bodyPr/>
          <a:lstStyle/>
          <a:p>
            <a:r>
              <a:rPr lang="cs-CZ" dirty="0" smtClean="0"/>
              <a:t>Seřaď slova podle abecedy.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916832"/>
            <a:ext cx="7488832" cy="455712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pes, kůň, slepice, prase, kočka, slon, opice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1268760"/>
            <a:ext cx="5688632" cy="5232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4      2      6        5        1      7      3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3140968"/>
            <a:ext cx="8833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Maruška, David, Adam, Lea, Martin, Tom, Ondra, Jana, Štěpán 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9512" y="2564904"/>
            <a:ext cx="8208912" cy="5232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   6          2      1       4      5        9      7        3       8    </a:t>
            </a:r>
            <a:r>
              <a:rPr lang="cs-CZ" dirty="0" smtClean="0"/>
              <a:t>  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4725144"/>
            <a:ext cx="89644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leden, únor, březen, duben, květen, červen, červenec, srpen, </a:t>
            </a:r>
          </a:p>
          <a:p>
            <a:r>
              <a:rPr lang="cs-CZ" sz="2400" dirty="0" smtClean="0"/>
              <a:t>	</a:t>
            </a:r>
          </a:p>
          <a:p>
            <a:endParaRPr lang="cs-CZ" sz="2400" dirty="0" smtClean="0"/>
          </a:p>
          <a:p>
            <a:r>
              <a:rPr lang="cs-CZ" sz="2400" dirty="0" smtClean="0"/>
              <a:t>září, říjen, listopad, prosinec</a:t>
            </a:r>
          </a:p>
          <a:p>
            <a:r>
              <a:rPr lang="cs-CZ" sz="2400" dirty="0" smtClean="0"/>
              <a:t>	</a:t>
            </a:r>
          </a:p>
          <a:p>
            <a:r>
              <a:rPr lang="cs-CZ" sz="2400" dirty="0" smtClean="0"/>
              <a:t>	</a:t>
            </a:r>
            <a:endParaRPr lang="cs-CZ" sz="2400" dirty="0"/>
          </a:p>
        </p:txBody>
      </p:sp>
      <p:sp>
        <p:nvSpPr>
          <p:cNvPr id="13" name="Elipsa 12"/>
          <p:cNvSpPr/>
          <p:nvPr/>
        </p:nvSpPr>
        <p:spPr>
          <a:xfrm>
            <a:off x="2195736" y="4149080"/>
            <a:ext cx="36004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5" name="Elipsa 14"/>
          <p:cNvSpPr/>
          <p:nvPr/>
        </p:nvSpPr>
        <p:spPr>
          <a:xfrm>
            <a:off x="6444208" y="4149080"/>
            <a:ext cx="36004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16" name="Elipsa 15"/>
          <p:cNvSpPr/>
          <p:nvPr/>
        </p:nvSpPr>
        <p:spPr>
          <a:xfrm>
            <a:off x="5292080" y="4149080"/>
            <a:ext cx="36004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2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17" name="Elipsa 16"/>
          <p:cNvSpPr/>
          <p:nvPr/>
        </p:nvSpPr>
        <p:spPr>
          <a:xfrm>
            <a:off x="4211960" y="4149080"/>
            <a:ext cx="36004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1043608" y="414908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11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Elipsa 18"/>
          <p:cNvSpPr/>
          <p:nvPr/>
        </p:nvSpPr>
        <p:spPr>
          <a:xfrm>
            <a:off x="3203848" y="4149080"/>
            <a:ext cx="36004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Elipsa 19"/>
          <p:cNvSpPr/>
          <p:nvPr/>
        </p:nvSpPr>
        <p:spPr>
          <a:xfrm>
            <a:off x="7452320" y="414908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2"/>
                </a:solidFill>
              </a:rPr>
              <a:t>10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21" name="Elipsa 20"/>
          <p:cNvSpPr/>
          <p:nvPr/>
        </p:nvSpPr>
        <p:spPr>
          <a:xfrm>
            <a:off x="1979712" y="5301208"/>
            <a:ext cx="36004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7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2" name="Elipsa 21"/>
          <p:cNvSpPr/>
          <p:nvPr/>
        </p:nvSpPr>
        <p:spPr>
          <a:xfrm>
            <a:off x="3203848" y="5301208"/>
            <a:ext cx="36004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8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Elipsa 22"/>
          <p:cNvSpPr/>
          <p:nvPr/>
        </p:nvSpPr>
        <p:spPr>
          <a:xfrm>
            <a:off x="0" y="5301208"/>
            <a:ext cx="68356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12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4" name="Elipsa 23"/>
          <p:cNvSpPr/>
          <p:nvPr/>
        </p:nvSpPr>
        <p:spPr>
          <a:xfrm>
            <a:off x="331021" y="4149080"/>
            <a:ext cx="36004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6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5" name="Elipsa 24"/>
          <p:cNvSpPr/>
          <p:nvPr/>
        </p:nvSpPr>
        <p:spPr>
          <a:xfrm>
            <a:off x="971600" y="5301208"/>
            <a:ext cx="36004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9</a:t>
            </a:r>
            <a:endParaRPr lang="cs-CZ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449144" cy="778098"/>
          </a:xfrm>
        </p:spPr>
        <p:txBody>
          <a:bodyPr/>
          <a:lstStyle/>
          <a:p>
            <a:r>
              <a:rPr lang="cs-CZ" dirty="0" smtClean="0">
                <a:solidFill>
                  <a:srgbClr val="FF0066"/>
                </a:solidFill>
              </a:rPr>
              <a:t>Seřaď slova podle abecedy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7" name="Picture 3" descr="C:\Users\beranova\AppData\Local\Microsoft\Windows\Temporary Internet Files\Content.IE5\284LMPD8\MC900013394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8"/>
            <a:ext cx="1410005" cy="1380744"/>
          </a:xfrm>
          <a:prstGeom prst="rect">
            <a:avLst/>
          </a:prstGeom>
          <a:noFill/>
        </p:spPr>
      </p:pic>
      <p:pic>
        <p:nvPicPr>
          <p:cNvPr id="1030" name="Picture 6" descr="C:\Users\beranova\AppData\Local\Microsoft\Windows\Temporary Internet Files\Content.IE5\284LMPD8\MC9002504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068960"/>
            <a:ext cx="1347012" cy="1728192"/>
          </a:xfrm>
          <a:prstGeom prst="rect">
            <a:avLst/>
          </a:prstGeom>
          <a:noFill/>
        </p:spPr>
      </p:pic>
      <p:pic>
        <p:nvPicPr>
          <p:cNvPr id="1031" name="Picture 7" descr="C:\Users\beranova\AppData\Local\Microsoft\Windows\Temporary Internet Files\Content.IE5\O17SXE2I\MC90001291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068960"/>
            <a:ext cx="1337841" cy="1415538"/>
          </a:xfrm>
          <a:prstGeom prst="rect">
            <a:avLst/>
          </a:prstGeom>
          <a:noFill/>
        </p:spPr>
      </p:pic>
      <p:pic>
        <p:nvPicPr>
          <p:cNvPr id="1034" name="Picture 10" descr="C:\Users\beranova\AppData\Local\Microsoft\Windows\Temporary Internet Files\Content.IE5\S4CC8PVG\MC90023292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1268760"/>
            <a:ext cx="1364613" cy="1301352"/>
          </a:xfrm>
          <a:prstGeom prst="rect">
            <a:avLst/>
          </a:prstGeom>
          <a:noFill/>
        </p:spPr>
      </p:pic>
      <p:pic>
        <p:nvPicPr>
          <p:cNvPr id="1035" name="Picture 11" descr="C:\Users\beranova\AppData\Local\Microsoft\Windows\Temporary Internet Files\Content.IE5\284LMPD8\MC900440405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725144"/>
            <a:ext cx="1872208" cy="1872208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1036" name="Picture 12" descr="C:\Users\beranova\AppData\Local\Microsoft\Windows\Temporary Internet Files\Content.IE5\O17SXE2I\MC90039798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5157192"/>
            <a:ext cx="1057961" cy="1058875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4067944" y="213285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STŮL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211960" y="3068960"/>
            <a:ext cx="136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PASTELKY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283968" y="429309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SLUNCE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779912" y="55172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GUMA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508104" y="551723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MYŠ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860032" y="16288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ŽIDLE</a:t>
            </a:r>
            <a:endParaRPr lang="cs-CZ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 každé dvojici vyznač </a:t>
            </a:r>
            <a:r>
              <a:rPr lang="cs-CZ" dirty="0" smtClean="0">
                <a:solidFill>
                  <a:schemeClr val="accent2"/>
                </a:solidFill>
              </a:rPr>
              <a:t>barevně</a:t>
            </a:r>
            <a:r>
              <a:rPr lang="cs-CZ" dirty="0" smtClean="0">
                <a:solidFill>
                  <a:schemeClr val="tx1"/>
                </a:solidFill>
              </a:rPr>
              <a:t> písmeno, které je dříve v abecedě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blipFill>
            <a:blip r:embed="rId2" cstate="print"/>
            <a:tile tx="0" ty="0" sx="100000" sy="100000" flip="none" algn="tl"/>
          </a:blipFill>
          <a:ln>
            <a:solidFill>
              <a:schemeClr val="accent4">
                <a:lumMod val="75000"/>
              </a:schemeClr>
            </a:solidFill>
          </a:ln>
        </p:spPr>
        <p:txBody>
          <a:bodyPr anchor="ctr"/>
          <a:lstStyle/>
          <a:p>
            <a:pPr algn="ctr">
              <a:buNone/>
            </a:pP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467544" y="1772816"/>
            <a:ext cx="914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L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907704" y="1772816"/>
            <a:ext cx="914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P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907704" y="4149080"/>
            <a:ext cx="936104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dirty="0" smtClean="0">
              <a:solidFill>
                <a:schemeClr val="tx1"/>
              </a:solidFill>
            </a:endParaRPr>
          </a:p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G</a:t>
            </a:r>
          </a:p>
          <a:p>
            <a:pPr algn="ctr"/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67544" y="5301208"/>
            <a:ext cx="914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dirty="0" smtClean="0">
              <a:solidFill>
                <a:schemeClr val="tx1"/>
              </a:solidFill>
            </a:endParaRPr>
          </a:p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H</a:t>
            </a:r>
          </a:p>
          <a:p>
            <a:pPr algn="ctr"/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67544" y="2996952"/>
            <a:ext cx="914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K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907704" y="2996952"/>
            <a:ext cx="914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F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67544" y="4149080"/>
            <a:ext cx="914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D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907704" y="5301208"/>
            <a:ext cx="914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R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580112" y="2924944"/>
            <a:ext cx="914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B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020272" y="2924944"/>
            <a:ext cx="914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K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580112" y="4149080"/>
            <a:ext cx="914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J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7020272" y="4149080"/>
            <a:ext cx="914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O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7020272" y="5301208"/>
            <a:ext cx="914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V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580112" y="5301208"/>
            <a:ext cx="914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X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580112" y="1700808"/>
            <a:ext cx="914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P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7020272" y="1700808"/>
            <a:ext cx="9144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E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1337</TotalTime>
  <Words>426</Words>
  <Application>Microsoft Office PowerPoint</Application>
  <PresentationFormat>Předvádění na obrazovce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Snímek 1</vt:lpstr>
      <vt:lpstr>Snímek 2</vt:lpstr>
      <vt:lpstr>                         B</vt:lpstr>
      <vt:lpstr>Zopakuj si abecedu.</vt:lpstr>
      <vt:lpstr>Zapamatuj si co nejvíce obrázků a napiš je.</vt:lpstr>
      <vt:lpstr>Které písmeno v abecedě chybí?</vt:lpstr>
      <vt:lpstr>Seřaď slova podle abecedy.</vt:lpstr>
      <vt:lpstr>Seřaď slova podle abecedy.</vt:lpstr>
      <vt:lpstr>V každé dvojici vyznač barevně písmeno, které je dříve v abecedě</vt:lpstr>
      <vt:lpstr>použité 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</dc:title>
  <dc:creator>beranova</dc:creator>
  <cp:lastModifiedBy>beranova</cp:lastModifiedBy>
  <cp:revision>142</cp:revision>
  <dcterms:created xsi:type="dcterms:W3CDTF">2012-11-04T17:15:53Z</dcterms:created>
  <dcterms:modified xsi:type="dcterms:W3CDTF">2013-03-19T19:57:44Z</dcterms:modified>
</cp:coreProperties>
</file>