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73" r:id="rId7"/>
    <p:sldId id="260" r:id="rId8"/>
    <p:sldId id="268" r:id="rId9"/>
    <p:sldId id="263" r:id="rId10"/>
    <p:sldId id="264" r:id="rId11"/>
    <p:sldId id="265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Aga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rybicky.net/k/clanky/625_17.jpg" TargetMode="External"/><Relationship Id="rId3" Type="http://schemas.openxmlformats.org/officeDocument/2006/relationships/hyperlink" Target="http://www.youtube.com/watch?v=CbWjM79gbi0" TargetMode="External"/><Relationship Id="rId7" Type="http://schemas.openxmlformats.org/officeDocument/2006/relationships/hyperlink" Target="http://nd03.jxs.cz/142/511/fb4b623fc1_62447454_o2.jpg" TargetMode="External"/><Relationship Id="rId12" Type="http://schemas.openxmlformats.org/officeDocument/2006/relationships/hyperlink" Target="http://www.hybrid.cz/obrazky/morske-rasy-1.jpg" TargetMode="External"/><Relationship Id="rId2" Type="http://schemas.openxmlformats.org/officeDocument/2006/relationships/hyperlink" Target="http://cs.wikipedia.org/wiki/Kr%C3%A1snoo%C4%8Dk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sechnoruzne.estranky.cz/img/original/34/krasnoocko-zelene.jpg" TargetMode="External"/><Relationship Id="rId11" Type="http://schemas.openxmlformats.org/officeDocument/2006/relationships/hyperlink" Target="http://is.muni.cz/do/ped/kat/biologie/pokusy/pics/sroubatka2.jpg" TargetMode="External"/><Relationship Id="rId5" Type="http://schemas.openxmlformats.org/officeDocument/2006/relationships/hyperlink" Target="http://www.profimedia.cz/fotografie/zacatek-desmid-deleni-bunek-nebo-cytokineze-micrasterias/profimedia-0087695888.jpg" TargetMode="External"/><Relationship Id="rId10" Type="http://schemas.openxmlformats.org/officeDocument/2006/relationships/hyperlink" Target="http://biology.unm.edu/ccouncil/Biology_203/Images/Protists/porphyra.gif" TargetMode="External"/><Relationship Id="rId4" Type="http://schemas.openxmlformats.org/officeDocument/2006/relationships/hyperlink" Target="http://cs.wikipedia.org/wiki/Agar" TargetMode="External"/><Relationship Id="rId9" Type="http://schemas.openxmlformats.org/officeDocument/2006/relationships/hyperlink" Target="http://nd03.jxs.cz/438/353/2ef0a435fb_61523325_o2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cs.wikipedia.org/wiki/Soubor:Euglena_scheme_no_arrows.svg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bWjM79gbi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208912" cy="5085184"/>
          </a:xfrm>
        </p:spPr>
        <p:txBody>
          <a:bodyPr>
            <a:normAutofit/>
          </a:bodyPr>
          <a:lstStyle/>
          <a:p>
            <a:pPr algn="ctr"/>
            <a:r>
              <a:rPr lang="cs-CZ" sz="1800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Název šablony</a:t>
            </a:r>
            <a:r>
              <a:rPr lang="cs-CZ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 Inovace v přírodopisu		52/P05/6.11. 2012, Vrtišková</a:t>
            </a:r>
          </a:p>
          <a:p>
            <a:pPr algn="ctr"/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Vzdělávací oblast: Člověk a příroda</a:t>
            </a:r>
          </a:p>
          <a:p>
            <a:pPr algn="l"/>
            <a:r>
              <a:rPr lang="cs-CZ" sz="1800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Název výukového materiálu</a:t>
            </a:r>
            <a:r>
              <a:rPr lang="cs-CZ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 PLANETA ZEMĚ A VZNIK ŽIVOTA NA ZEMI</a:t>
            </a:r>
          </a:p>
          <a:p>
            <a:pPr algn="l"/>
            <a:r>
              <a:rPr lang="cs-CZ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Autor: Mgr. Eva Vrtišková</a:t>
            </a:r>
          </a:p>
          <a:p>
            <a:pPr algn="l"/>
            <a:r>
              <a:rPr lang="cs-CZ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Předmět: Přírodopis	Třída: VI.</a:t>
            </a:r>
          </a:p>
          <a:p>
            <a:pPr algn="l"/>
            <a:r>
              <a:rPr lang="cs-CZ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Tematický okruh: Přehled organismů</a:t>
            </a:r>
          </a:p>
          <a:p>
            <a:pPr algn="l"/>
            <a:r>
              <a:rPr lang="cs-CZ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Téma: Řasy</a:t>
            </a:r>
          </a:p>
          <a:p>
            <a:pPr algn="l"/>
            <a:r>
              <a:rPr lang="cs-CZ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Druh výukového materiálu: prezentace</a:t>
            </a:r>
          </a:p>
          <a:p>
            <a:pPr algn="l"/>
            <a:r>
              <a:rPr lang="cs-CZ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Použití ICT: interaktivní tabule, prezentace v .</a:t>
            </a:r>
            <a:r>
              <a:rPr lang="cs-CZ" sz="18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ppt</a:t>
            </a:r>
            <a:r>
              <a:rPr lang="cs-CZ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18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interaktivita</a:t>
            </a:r>
            <a:endParaRPr lang="cs-CZ" sz="1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cs-CZ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Didaktické, metodické poznámky (popis použití výukového materiálu ve výuce): výklad</a:t>
            </a:r>
          </a:p>
          <a:p>
            <a:pPr algn="l"/>
            <a:r>
              <a:rPr lang="cs-CZ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Použité zdroje: </a:t>
            </a:r>
          </a:p>
          <a:p>
            <a:pPr algn="l"/>
            <a:r>
              <a:rPr lang="cs-CZ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 Přírodopis, učebnice pro šestý ročník ZŠ a primu víceletých gymnázií. FRAUS 2003, Plzeň.</a:t>
            </a:r>
          </a:p>
          <a:p>
            <a:pPr algn="l"/>
            <a:r>
              <a:rPr lang="cs-CZ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 Poznámky k učebnicím přírodopisu. Dostupné online z: http://web.gin.</a:t>
            </a:r>
            <a:r>
              <a:rPr lang="cs-CZ" sz="18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cz</a:t>
            </a:r>
            <a:r>
              <a:rPr lang="cs-CZ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/ngin2131/</a:t>
            </a:r>
            <a:r>
              <a:rPr lang="cs-CZ" sz="18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html</a:t>
            </a:r>
            <a:r>
              <a:rPr lang="cs-CZ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cs-CZ" sz="18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predmety</a:t>
            </a:r>
            <a:r>
              <a:rPr lang="cs-CZ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cs-CZ" sz="18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zapisy</a:t>
            </a:r>
            <a:r>
              <a:rPr lang="cs-CZ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cs-CZ" sz="18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prirodopis.html</a:t>
            </a:r>
            <a:r>
              <a:rPr lang="cs-CZ" sz="1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cs-CZ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Skupina 8"/>
          <p:cNvGrpSpPr>
            <a:grpSpLocks noGrp="1"/>
          </p:cNvGrpSpPr>
          <p:nvPr>
            <p:ph type="ctrTitle"/>
          </p:nvPr>
        </p:nvGrpSpPr>
        <p:grpSpPr>
          <a:xfrm>
            <a:off x="179512" y="186209"/>
            <a:ext cx="5832648" cy="1298575"/>
            <a:chOff x="539639" y="620639"/>
            <a:chExt cx="4734720" cy="93564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539639" y="692640"/>
              <a:ext cx="4734720" cy="8636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Obrázek 7"/>
            <p:cNvPicPr>
              <a:picLocks noChangeAspect="1"/>
            </p:cNvPicPr>
            <p:nvPr/>
          </p:nvPicPr>
          <p:blipFill>
            <a:blip r:embed="rId3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4284000" y="620639"/>
              <a:ext cx="935639" cy="791639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Mořské řasy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mořské vodě žijí zejména zelené řasy (některé se přizpůsobily životu na souši)</a:t>
            </a:r>
          </a:p>
          <a:p>
            <a:r>
              <a:rPr lang="cs-CZ" dirty="0" smtClean="0"/>
              <a:t>Kromě zelených řas rostou ve slané vodě řasy červené (</a:t>
            </a:r>
            <a:r>
              <a:rPr lang="cs-CZ" dirty="0" err="1" smtClean="0"/>
              <a:t>ruduchy</a:t>
            </a:r>
            <a:r>
              <a:rPr lang="cs-CZ" dirty="0" smtClean="0"/>
              <a:t>) a hnědé (chaluhy)</a:t>
            </a:r>
          </a:p>
          <a:p>
            <a:r>
              <a:rPr lang="cs-CZ" dirty="0" smtClean="0"/>
              <a:t>Stélky některých dosahují délky několika metrů</a:t>
            </a:r>
          </a:p>
          <a:p>
            <a:r>
              <a:rPr lang="cs-CZ" dirty="0" smtClean="0"/>
              <a:t>Lidé je vytahují a suší, využívají je jako krmivo pro zvířata, hnojivo i jako potravinu.</a:t>
            </a:r>
          </a:p>
          <a:p>
            <a:r>
              <a:rPr lang="cs-CZ" dirty="0" smtClean="0"/>
              <a:t>Zjisti co je agar a k čemu se používá.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http://cs.wikipedia.org/wiki/Agar</a:t>
            </a:r>
            <a:endParaRPr lang="cs-CZ" dirty="0"/>
          </a:p>
        </p:txBody>
      </p:sp>
      <p:sp>
        <p:nvSpPr>
          <p:cNvPr id="5" name="Tlačítko akce: Informace 4">
            <a:hlinkClick r:id="rId2" highlightClick="1"/>
          </p:cNvPr>
          <p:cNvSpPr/>
          <p:nvPr/>
        </p:nvSpPr>
        <p:spPr>
          <a:xfrm>
            <a:off x="3203848" y="3068960"/>
            <a:ext cx="2016224" cy="2016224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řas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výživě uvolňují do vody kyslík – udržují rovnováhu plynů</a:t>
            </a:r>
          </a:p>
          <a:p>
            <a:r>
              <a:rPr lang="cs-CZ" dirty="0" smtClean="0"/>
              <a:t>Krmivo pro zvířata</a:t>
            </a:r>
          </a:p>
          <a:p>
            <a:r>
              <a:rPr lang="cs-CZ" dirty="0" smtClean="0"/>
              <a:t>Hnojivo</a:t>
            </a:r>
          </a:p>
          <a:p>
            <a:r>
              <a:rPr lang="cs-CZ" dirty="0" smtClean="0"/>
              <a:t>Potravina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Doplňte následující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sz="4800" b="1" dirty="0" smtClean="0"/>
          </a:p>
          <a:p>
            <a:r>
              <a:rPr lang="pl-PL" sz="4800" b="1" dirty="0" smtClean="0"/>
              <a:t>1. Mezi jednobuněčné řasy patří</a:t>
            </a:r>
            <a:r>
              <a:rPr lang="pl-PL" sz="4800" b="1" dirty="0" smtClean="0"/>
              <a:t>:</a:t>
            </a:r>
            <a:endParaRPr lang="pl-PL" sz="4800" b="1" dirty="0" smtClean="0"/>
          </a:p>
          <a:p>
            <a:pPr lvl="1"/>
            <a:r>
              <a:rPr lang="cs-CZ" sz="4600" dirty="0" smtClean="0"/>
              <a:t>a) krásnoočko a šroubatka </a:t>
            </a:r>
          </a:p>
          <a:p>
            <a:pPr lvl="1"/>
            <a:r>
              <a:rPr lang="cs-CZ" sz="4600" dirty="0" smtClean="0"/>
              <a:t>b) krásnoočko a zrněnka </a:t>
            </a:r>
          </a:p>
          <a:p>
            <a:pPr lvl="1"/>
            <a:r>
              <a:rPr lang="cs-CZ" sz="4600" dirty="0" smtClean="0"/>
              <a:t>c) </a:t>
            </a:r>
            <a:r>
              <a:rPr lang="cs-CZ" sz="4600" dirty="0" err="1" smtClean="0"/>
              <a:t>ruduchy</a:t>
            </a:r>
            <a:r>
              <a:rPr lang="cs-CZ" sz="4600" dirty="0" smtClean="0"/>
              <a:t> </a:t>
            </a:r>
            <a:r>
              <a:rPr lang="cs-CZ" sz="4600" dirty="0" smtClean="0"/>
              <a:t>a šroubatka </a:t>
            </a:r>
            <a:endParaRPr lang="cs-CZ" sz="5600" dirty="0" smtClean="0"/>
          </a:p>
          <a:p>
            <a:r>
              <a:rPr lang="pt-BR" sz="4800" b="1" dirty="0" smtClean="0"/>
              <a:t>2. Tělo řas se nazýv</a:t>
            </a:r>
            <a:r>
              <a:rPr lang="cs-CZ" sz="4800" b="1" dirty="0" smtClean="0"/>
              <a:t>á </a:t>
            </a:r>
            <a:r>
              <a:rPr lang="pt-BR" sz="4800" b="1" dirty="0" smtClean="0"/>
              <a:t>_________</a:t>
            </a:r>
            <a:r>
              <a:rPr lang="cs-CZ" sz="4800" b="1" dirty="0" smtClean="0"/>
              <a:t>__</a:t>
            </a:r>
            <a:r>
              <a:rPr lang="pt-BR" sz="4800" b="1" dirty="0" smtClean="0"/>
              <a:t>. </a:t>
            </a:r>
            <a:endParaRPr lang="pt-BR" sz="4800" b="1" dirty="0" smtClean="0"/>
          </a:p>
          <a:p>
            <a:r>
              <a:rPr lang="cs-CZ" sz="4800" b="1" dirty="0" smtClean="0"/>
              <a:t>3. U zelených řas </a:t>
            </a:r>
            <a:r>
              <a:rPr lang="cs-CZ" sz="4800" b="1" dirty="0" smtClean="0"/>
              <a:t>probíhá __________, </a:t>
            </a:r>
            <a:r>
              <a:rPr lang="cs-CZ" sz="4800" b="1" dirty="0" smtClean="0"/>
              <a:t>protože ve svých buňkách obsahují zelené </a:t>
            </a:r>
            <a:r>
              <a:rPr lang="cs-CZ" sz="4800" b="1" dirty="0" smtClean="0"/>
              <a:t>barvivo __________. </a:t>
            </a:r>
            <a:endParaRPr lang="cs-CZ" sz="4800" b="1" dirty="0" smtClean="0"/>
          </a:p>
          <a:p>
            <a:r>
              <a:rPr lang="cs-CZ" sz="4800" b="1" dirty="0" smtClean="0"/>
              <a:t>4. Řasy se rozmnožují __________. </a:t>
            </a:r>
          </a:p>
          <a:p>
            <a:r>
              <a:rPr lang="cs-CZ" sz="4800" b="1" dirty="0" smtClean="0"/>
              <a:t>5. Mezi mnohobuněčné řasy patří: </a:t>
            </a:r>
          </a:p>
          <a:p>
            <a:pPr lvl="1"/>
            <a:r>
              <a:rPr lang="cs-CZ" sz="4600" dirty="0" smtClean="0"/>
              <a:t>a) váleč a žabí vlas </a:t>
            </a:r>
          </a:p>
          <a:p>
            <a:pPr lvl="1"/>
            <a:r>
              <a:rPr lang="cs-CZ" sz="4600" dirty="0" smtClean="0"/>
              <a:t>b) pláštěnka a žabí vlas </a:t>
            </a:r>
          </a:p>
          <a:p>
            <a:pPr lvl="1"/>
            <a:r>
              <a:rPr lang="cs-CZ" sz="4600" dirty="0" smtClean="0"/>
              <a:t>c) šroubatka a žabí </a:t>
            </a:r>
            <a:r>
              <a:rPr lang="cs-CZ" sz="4600" dirty="0" smtClean="0"/>
              <a:t>vlas</a:t>
            </a:r>
            <a:endParaRPr lang="cs-CZ" sz="4800" dirty="0" smtClean="0"/>
          </a:p>
          <a:p>
            <a:r>
              <a:rPr lang="pl-PL" sz="4800" b="1" dirty="0" smtClean="0"/>
              <a:t>6. Podle zbarvení rozdělujeme řasy </a:t>
            </a:r>
            <a:r>
              <a:rPr lang="pl-PL" sz="4800" b="1" dirty="0" smtClean="0"/>
              <a:t>na</a:t>
            </a:r>
          </a:p>
          <a:p>
            <a:pPr lvl="1"/>
            <a:r>
              <a:rPr lang="pl-PL" sz="4600" b="1" dirty="0" smtClean="0"/>
              <a:t>__________,</a:t>
            </a:r>
          </a:p>
          <a:p>
            <a:pPr lvl="1"/>
            <a:r>
              <a:rPr lang="pl-PL" sz="4600" b="1" dirty="0" smtClean="0"/>
              <a:t>__________,</a:t>
            </a:r>
          </a:p>
          <a:p>
            <a:pPr lvl="1"/>
            <a:r>
              <a:rPr lang="pl-PL" sz="4600" b="1" dirty="0" smtClean="0"/>
              <a:t>__________</a:t>
            </a:r>
          </a:p>
          <a:p>
            <a:r>
              <a:rPr lang="cs-CZ" sz="4800" b="1" dirty="0" smtClean="0"/>
              <a:t>7</a:t>
            </a:r>
            <a:r>
              <a:rPr lang="cs-CZ" sz="4800" b="1" dirty="0" smtClean="0"/>
              <a:t>. Kolonii </a:t>
            </a:r>
            <a:r>
              <a:rPr lang="cs-CZ" sz="4800" b="1" dirty="0" smtClean="0"/>
              <a:t>tvoří ________________.</a:t>
            </a:r>
            <a:endParaRPr lang="cs-CZ" sz="4800" dirty="0" smtClean="0"/>
          </a:p>
          <a:p>
            <a:r>
              <a:rPr lang="cs-CZ" sz="4800" b="1" dirty="0" smtClean="0"/>
              <a:t>8. Fotosyntéza je: </a:t>
            </a:r>
          </a:p>
          <a:p>
            <a:pPr lvl="1"/>
            <a:r>
              <a:rPr lang="pl-PL" sz="4600" dirty="0" smtClean="0"/>
              <a:t>a) přeměna jednoduchých látek na látky jednoduché </a:t>
            </a:r>
          </a:p>
          <a:p>
            <a:pPr lvl="1"/>
            <a:r>
              <a:rPr lang="cs-CZ" sz="4600" dirty="0" smtClean="0"/>
              <a:t>b) vznik složitých látek z látek jednoduchých </a:t>
            </a:r>
          </a:p>
          <a:p>
            <a:pPr lvl="1"/>
            <a:r>
              <a:rPr lang="cs-CZ" sz="4600" dirty="0" smtClean="0"/>
              <a:t>c) rozklad složitých sloučenin na látky jednodušší </a:t>
            </a:r>
            <a:endParaRPr lang="cs-CZ" sz="4800" dirty="0" smtClean="0"/>
          </a:p>
          <a:p>
            <a:r>
              <a:rPr lang="pl-PL" sz="4800" b="1" dirty="0" smtClean="0"/>
              <a:t>9</a:t>
            </a:r>
            <a:r>
              <a:rPr lang="pl-PL" sz="4800" b="1" dirty="0" smtClean="0"/>
              <a:t>. </a:t>
            </a:r>
            <a:r>
              <a:rPr lang="pl-PL" sz="4800" b="1" dirty="0" smtClean="0"/>
              <a:t>Zakresli a popiš krásnoočko. </a:t>
            </a:r>
            <a:endParaRPr lang="cs-CZ" sz="46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5364088" y="3356992"/>
            <a:ext cx="3096344" cy="2808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3059832" y="5877272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cs.wikipedia.org/wiki/Kr%C3%A1snoo%C4%8Dko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youtube.com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watch</a:t>
            </a:r>
            <a:r>
              <a:rPr lang="cs-CZ" dirty="0" smtClean="0">
                <a:hlinkClick r:id="rId3"/>
              </a:rPr>
              <a:t>?v=CbWjM79gbi0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cs.wikipedia.org/wiki/Agar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</a:t>
            </a:r>
            <a:r>
              <a:rPr lang="cs-CZ" dirty="0" err="1" smtClean="0">
                <a:hlinkClick r:id="rId5"/>
              </a:rPr>
              <a:t>profimedia.cz</a:t>
            </a:r>
            <a:r>
              <a:rPr lang="cs-CZ" dirty="0" smtClean="0">
                <a:hlinkClick r:id="rId5"/>
              </a:rPr>
              <a:t>/fotografie/</a:t>
            </a:r>
            <a:r>
              <a:rPr lang="cs-CZ" dirty="0" err="1" smtClean="0">
                <a:hlinkClick r:id="rId5"/>
              </a:rPr>
              <a:t>zacatek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desmid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deleni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bunek</a:t>
            </a:r>
            <a:r>
              <a:rPr lang="cs-CZ" dirty="0" smtClean="0">
                <a:hlinkClick r:id="rId5"/>
              </a:rPr>
              <a:t>-nebo-</a:t>
            </a:r>
            <a:r>
              <a:rPr lang="cs-CZ" dirty="0" err="1" smtClean="0">
                <a:hlinkClick r:id="rId5"/>
              </a:rPr>
              <a:t>cytokineze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micrasterias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profimedia</a:t>
            </a:r>
            <a:r>
              <a:rPr lang="cs-CZ" dirty="0" smtClean="0">
                <a:hlinkClick r:id="rId5"/>
              </a:rPr>
              <a:t>-0087695888.jpg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</a:t>
            </a:r>
            <a:r>
              <a:rPr lang="cs-CZ" dirty="0" err="1" smtClean="0">
                <a:hlinkClick r:id="rId6"/>
              </a:rPr>
              <a:t>vsechnoruzne.estranky.cz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img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original</a:t>
            </a:r>
            <a:r>
              <a:rPr lang="cs-CZ" dirty="0" smtClean="0">
                <a:hlinkClick r:id="rId6"/>
              </a:rPr>
              <a:t>/34/</a:t>
            </a:r>
            <a:r>
              <a:rPr lang="cs-CZ" dirty="0" err="1" smtClean="0">
                <a:hlinkClick r:id="rId6"/>
              </a:rPr>
              <a:t>krasnoocko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zelene.jpg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http://</a:t>
            </a:r>
            <a:r>
              <a:rPr lang="cs-CZ" dirty="0" smtClean="0">
                <a:hlinkClick r:id="rId7"/>
              </a:rPr>
              <a:t>nd03.jxs.cz/142/511/fb4b623fc1_62447454_o2.jpg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http://</a:t>
            </a:r>
            <a:r>
              <a:rPr lang="cs-CZ" dirty="0" smtClean="0">
                <a:hlinkClick r:id="rId8"/>
              </a:rPr>
              <a:t>rybicky.net/k/clanky/625_17.jpg</a:t>
            </a:r>
            <a:endParaRPr lang="cs-CZ" dirty="0" smtClean="0"/>
          </a:p>
          <a:p>
            <a:r>
              <a:rPr lang="cs-CZ" dirty="0" smtClean="0">
                <a:hlinkClick r:id="rId9"/>
              </a:rPr>
              <a:t>http://</a:t>
            </a:r>
            <a:r>
              <a:rPr lang="cs-CZ" dirty="0" smtClean="0">
                <a:hlinkClick r:id="rId9"/>
              </a:rPr>
              <a:t>nd03.jxs.cz/438/353/2ef0a435fb_61523325_o2.jpg</a:t>
            </a:r>
            <a:endParaRPr lang="cs-CZ" dirty="0" smtClean="0"/>
          </a:p>
          <a:p>
            <a:r>
              <a:rPr lang="cs-CZ" dirty="0" smtClean="0">
                <a:hlinkClick r:id="rId10"/>
              </a:rPr>
              <a:t>http://</a:t>
            </a:r>
            <a:r>
              <a:rPr lang="cs-CZ" dirty="0" smtClean="0">
                <a:hlinkClick r:id="rId10"/>
              </a:rPr>
              <a:t>biology.</a:t>
            </a:r>
            <a:r>
              <a:rPr lang="cs-CZ" dirty="0" err="1" smtClean="0">
                <a:hlinkClick r:id="rId10"/>
              </a:rPr>
              <a:t>unm.edu</a:t>
            </a:r>
            <a:r>
              <a:rPr lang="cs-CZ" dirty="0" smtClean="0">
                <a:hlinkClick r:id="rId10"/>
              </a:rPr>
              <a:t>/</a:t>
            </a:r>
            <a:r>
              <a:rPr lang="cs-CZ" dirty="0" err="1" smtClean="0">
                <a:hlinkClick r:id="rId10"/>
              </a:rPr>
              <a:t>ccouncil</a:t>
            </a:r>
            <a:r>
              <a:rPr lang="cs-CZ" dirty="0" smtClean="0">
                <a:hlinkClick r:id="rId10"/>
              </a:rPr>
              <a:t>/Biology_203/</a:t>
            </a:r>
            <a:r>
              <a:rPr lang="cs-CZ" dirty="0" err="1" smtClean="0">
                <a:hlinkClick r:id="rId10"/>
              </a:rPr>
              <a:t>Images</a:t>
            </a:r>
            <a:r>
              <a:rPr lang="cs-CZ" dirty="0" smtClean="0">
                <a:hlinkClick r:id="rId10"/>
              </a:rPr>
              <a:t>/</a:t>
            </a:r>
            <a:r>
              <a:rPr lang="cs-CZ" dirty="0" err="1" smtClean="0">
                <a:hlinkClick r:id="rId10"/>
              </a:rPr>
              <a:t>Protists</a:t>
            </a:r>
            <a:r>
              <a:rPr lang="cs-CZ" dirty="0" smtClean="0">
                <a:hlinkClick r:id="rId10"/>
              </a:rPr>
              <a:t>/</a:t>
            </a:r>
            <a:r>
              <a:rPr lang="cs-CZ" dirty="0" err="1" smtClean="0">
                <a:hlinkClick r:id="rId10"/>
              </a:rPr>
              <a:t>porphyra.gif</a:t>
            </a:r>
            <a:endParaRPr lang="cs-CZ" dirty="0" smtClean="0"/>
          </a:p>
          <a:p>
            <a:r>
              <a:rPr lang="cs-CZ" dirty="0" smtClean="0">
                <a:hlinkClick r:id="rId11"/>
              </a:rPr>
              <a:t>http://</a:t>
            </a:r>
            <a:r>
              <a:rPr lang="cs-CZ" dirty="0" smtClean="0">
                <a:hlinkClick r:id="rId11"/>
              </a:rPr>
              <a:t>is.muni.cz/do/ped/kat/biologie/pokusy/pics/sroubatka2.jpg</a:t>
            </a:r>
            <a:endParaRPr lang="cs-CZ" dirty="0" smtClean="0"/>
          </a:p>
          <a:p>
            <a:r>
              <a:rPr lang="cs-CZ" dirty="0" smtClean="0">
                <a:hlinkClick r:id="rId12"/>
              </a:rPr>
              <a:t>http://</a:t>
            </a:r>
            <a:r>
              <a:rPr lang="cs-CZ" dirty="0" smtClean="0">
                <a:hlinkClick r:id="rId12"/>
              </a:rPr>
              <a:t>www.hybrid.</a:t>
            </a:r>
            <a:r>
              <a:rPr lang="cs-CZ" dirty="0" err="1" smtClean="0">
                <a:hlinkClick r:id="rId12"/>
              </a:rPr>
              <a:t>cz</a:t>
            </a:r>
            <a:r>
              <a:rPr lang="cs-CZ" dirty="0" smtClean="0">
                <a:hlinkClick r:id="rId12"/>
              </a:rPr>
              <a:t>/</a:t>
            </a:r>
            <a:r>
              <a:rPr lang="cs-CZ" dirty="0" err="1" smtClean="0">
                <a:hlinkClick r:id="rId12"/>
              </a:rPr>
              <a:t>obrazky</a:t>
            </a:r>
            <a:r>
              <a:rPr lang="cs-CZ" dirty="0" smtClean="0">
                <a:hlinkClick r:id="rId12"/>
              </a:rPr>
              <a:t>/</a:t>
            </a:r>
            <a:r>
              <a:rPr lang="cs-CZ" dirty="0" err="1" smtClean="0">
                <a:hlinkClick r:id="rId12"/>
              </a:rPr>
              <a:t>morske</a:t>
            </a:r>
            <a:r>
              <a:rPr lang="cs-CZ" dirty="0" smtClean="0">
                <a:hlinkClick r:id="rId12"/>
              </a:rPr>
              <a:t>-rasy-1.jpg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smtClean="0"/>
              <a:t>ŘASY</a:t>
            </a:r>
            <a:endParaRPr lang="cs-CZ" sz="8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132784"/>
            <a:ext cx="9144000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dirty="0" smtClean="0"/>
              <a:t>ZŠ </a:t>
            </a:r>
            <a:r>
              <a:rPr lang="cs-CZ" dirty="0" err="1" smtClean="0"/>
              <a:t>Miličín</a:t>
            </a:r>
            <a:endParaRPr lang="cs-CZ" dirty="0" smtClean="0"/>
          </a:p>
          <a:p>
            <a:pPr algn="ctr"/>
            <a:r>
              <a:rPr lang="cs-CZ" dirty="0" err="1" smtClean="0"/>
              <a:t>Tyršovo</a:t>
            </a:r>
            <a:r>
              <a:rPr lang="cs-CZ" dirty="0" smtClean="0"/>
              <a:t> náměstí 248</a:t>
            </a:r>
          </a:p>
          <a:p>
            <a:endParaRPr lang="cs-CZ" dirty="0" smtClean="0"/>
          </a:p>
          <a:p>
            <a:pPr algn="ctr"/>
            <a:r>
              <a:rPr lang="cs-CZ" b="1" i="1" dirty="0" smtClean="0"/>
              <a:t>Mgr. Eva Vrtišková</a:t>
            </a:r>
            <a:endParaRPr lang="cs-CZ" b="1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72531" y="3059668"/>
            <a:ext cx="217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Přírodopis – 6. třída</a:t>
            </a:r>
            <a:endParaRPr lang="cs-CZ" dirty="0"/>
          </a:p>
        </p:txBody>
      </p:sp>
      <p:pic>
        <p:nvPicPr>
          <p:cNvPr id="5122" name="Picture 2" descr="http://www.hybrid.cz/obrazky/morske-rasy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4032448" cy="2707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ŘASY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Nejstarší organismy</a:t>
            </a:r>
          </a:p>
          <a:p>
            <a:pPr lvl="1"/>
            <a:r>
              <a:rPr lang="cs-CZ" dirty="0" smtClean="0"/>
              <a:t>Schopny fotosyntézy</a:t>
            </a:r>
          </a:p>
          <a:p>
            <a:r>
              <a:rPr lang="cs-CZ" dirty="0" smtClean="0"/>
              <a:t>Nejjednodušší rostliny</a:t>
            </a:r>
          </a:p>
          <a:p>
            <a:r>
              <a:rPr lang="cs-CZ" dirty="0" smtClean="0"/>
              <a:t>Rostou ve vodě i mimo vodu</a:t>
            </a:r>
          </a:p>
          <a:p>
            <a:r>
              <a:rPr lang="cs-CZ" dirty="0" smtClean="0"/>
              <a:t>Různě velké</a:t>
            </a:r>
          </a:p>
          <a:p>
            <a:r>
              <a:rPr lang="cs-CZ" dirty="0" smtClean="0"/>
              <a:t>Různé zbarvení</a:t>
            </a:r>
          </a:p>
          <a:p>
            <a:pPr lvl="1"/>
            <a:r>
              <a:rPr lang="cs-CZ" dirty="0" smtClean="0"/>
              <a:t>Řasy zelené</a:t>
            </a:r>
          </a:p>
          <a:p>
            <a:pPr lvl="1"/>
            <a:r>
              <a:rPr lang="cs-CZ" dirty="0" smtClean="0"/>
              <a:t>Řasy hnědé</a:t>
            </a:r>
          </a:p>
          <a:p>
            <a:pPr lvl="1"/>
            <a:r>
              <a:rPr lang="cs-CZ" dirty="0" smtClean="0"/>
              <a:t>Řasy červené </a:t>
            </a:r>
            <a:endParaRPr lang="cs-CZ" dirty="0"/>
          </a:p>
        </p:txBody>
      </p:sp>
      <p:pic>
        <p:nvPicPr>
          <p:cNvPr id="4098" name="Picture 2" descr="http://underwaterseaplants.awardspace.com/green%20sea%20weed%2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628800"/>
            <a:ext cx="3133725" cy="453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Jednobuněčné řasy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Zelené řasy</a:t>
            </a:r>
          </a:p>
          <a:p>
            <a:pPr lvl="1"/>
            <a:r>
              <a:rPr lang="cs-CZ" dirty="0" smtClean="0"/>
              <a:t>Hlavně ve sladkých vodách</a:t>
            </a:r>
          </a:p>
          <a:p>
            <a:pPr lvl="1"/>
            <a:r>
              <a:rPr lang="cs-CZ" dirty="0" smtClean="0"/>
              <a:t>Pohyblivé i nepohyblivé</a:t>
            </a:r>
          </a:p>
          <a:p>
            <a:pPr lvl="2"/>
            <a:r>
              <a:rPr lang="cs-CZ" dirty="0" smtClean="0"/>
              <a:t>Pohyb pomocí bičíků = rostl. bičíkovci</a:t>
            </a:r>
          </a:p>
        </p:txBody>
      </p:sp>
      <p:pic>
        <p:nvPicPr>
          <p:cNvPr id="3074" name="Picture 2" descr="http://www.profimedia.cz/fotografie/desmid-micrasterias-fimbriata/profimedia-00876959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861048"/>
            <a:ext cx="3935760" cy="2730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nd03.jxs.cz/142/511/fb4b623fc1_62447454_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5013176"/>
            <a:ext cx="2448272" cy="1836205"/>
          </a:xfrm>
          <a:prstGeom prst="rect">
            <a:avLst/>
          </a:prstGeom>
          <a:noFill/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Jednobuněčné zelené řasy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4038600" cy="4937915"/>
          </a:xfrm>
        </p:spPr>
        <p:txBody>
          <a:bodyPr>
            <a:normAutofit/>
          </a:bodyPr>
          <a:lstStyle/>
          <a:p>
            <a:r>
              <a:rPr lang="cs-CZ" dirty="0" smtClean="0"/>
              <a:t>Bičíkovci</a:t>
            </a:r>
          </a:p>
          <a:p>
            <a:pPr lvl="1"/>
            <a:r>
              <a:rPr lang="cs-CZ" dirty="0" smtClean="0"/>
              <a:t>Krásnoočko</a:t>
            </a:r>
          </a:p>
          <a:p>
            <a:pPr lvl="2"/>
            <a:r>
              <a:rPr lang="cs-CZ" dirty="0" smtClean="0"/>
              <a:t>Energii získává i příjmem rozpuštěných organických látek</a:t>
            </a:r>
          </a:p>
          <a:p>
            <a:pPr lvl="2">
              <a:buNone/>
            </a:pPr>
            <a:r>
              <a:rPr lang="cs-CZ" dirty="0" smtClean="0"/>
              <a:t>	=&gt; podobnost s živočichy</a:t>
            </a:r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 lvl="1"/>
            <a:r>
              <a:rPr lang="cs-CZ" dirty="0" smtClean="0"/>
              <a:t>Pláštěnka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Nepohyblivé</a:t>
            </a:r>
          </a:p>
          <a:p>
            <a:pPr lvl="1"/>
            <a:r>
              <a:rPr lang="cs-CZ" dirty="0" err="1" smtClean="0"/>
              <a:t>Zelenivka</a:t>
            </a:r>
            <a:endParaRPr lang="cs-CZ" dirty="0" smtClean="0"/>
          </a:p>
          <a:p>
            <a:pPr lvl="2"/>
            <a:r>
              <a:rPr lang="cs-CZ" dirty="0" smtClean="0"/>
              <a:t>Vznáší se ve vodě</a:t>
            </a:r>
          </a:p>
          <a:p>
            <a:pPr lvl="1"/>
            <a:r>
              <a:rPr lang="cs-CZ" dirty="0" smtClean="0"/>
              <a:t>Zrněnka</a:t>
            </a:r>
          </a:p>
          <a:p>
            <a:pPr lvl="2"/>
            <a:r>
              <a:rPr lang="cs-CZ" dirty="0" smtClean="0"/>
              <a:t>Ve vlhku mimo vodní prostředí</a:t>
            </a:r>
          </a:p>
          <a:p>
            <a:pPr lvl="1"/>
            <a:r>
              <a:rPr lang="cs-CZ" dirty="0" smtClean="0"/>
              <a:t>Váleč koulivý</a:t>
            </a:r>
          </a:p>
          <a:p>
            <a:pPr lvl="2"/>
            <a:r>
              <a:rPr lang="cs-CZ" dirty="0" smtClean="0"/>
              <a:t>Jednobuněčná řasa tvořící kolonie</a:t>
            </a:r>
            <a:endParaRPr lang="cs-CZ" dirty="0"/>
          </a:p>
        </p:txBody>
      </p:sp>
      <p:pic>
        <p:nvPicPr>
          <p:cNvPr id="2050" name="Picture 2" descr="http://www.vsechnoruzne.estranky.cz/img/original/34/krasnoocko-zele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221088"/>
            <a:ext cx="2664296" cy="1998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Krásnoočko          Označ následující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Světločivná skvrna</a:t>
            </a:r>
          </a:p>
          <a:p>
            <a:r>
              <a:rPr lang="cs-CZ" dirty="0" smtClean="0"/>
              <a:t>Pelikula</a:t>
            </a:r>
          </a:p>
          <a:p>
            <a:r>
              <a:rPr lang="cs-CZ" dirty="0" smtClean="0"/>
              <a:t>Jádro</a:t>
            </a:r>
          </a:p>
          <a:p>
            <a:r>
              <a:rPr lang="cs-CZ" dirty="0" smtClean="0"/>
              <a:t>Pulzující vakuola</a:t>
            </a:r>
          </a:p>
          <a:p>
            <a:r>
              <a:rPr lang="cs-CZ" dirty="0" smtClean="0"/>
              <a:t>Bičík</a:t>
            </a:r>
          </a:p>
          <a:p>
            <a:r>
              <a:rPr lang="cs-CZ" dirty="0" smtClean="0"/>
              <a:t>Chloroplasty</a:t>
            </a:r>
          </a:p>
          <a:p>
            <a:endParaRPr lang="cs-CZ" dirty="0"/>
          </a:p>
        </p:txBody>
      </p:sp>
      <p:pic>
        <p:nvPicPr>
          <p:cNvPr id="1026" name="Picture 2" descr="schematické zobrazení krásnoočka">
            <a:hlinkClick r:id="rId2" tooltip="schematické zobrazení krásnoočka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28599"/>
            <a:ext cx="2143125" cy="66294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Mnohobuněčné řasy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Zelené řasy</a:t>
            </a:r>
          </a:p>
          <a:p>
            <a:pPr lvl="1"/>
            <a:r>
              <a:rPr lang="cs-CZ" dirty="0" smtClean="0"/>
              <a:t>Šroubatka</a:t>
            </a:r>
          </a:p>
          <a:p>
            <a:pPr lvl="1"/>
            <a:r>
              <a:rPr lang="cs-CZ" dirty="0" smtClean="0"/>
              <a:t>Žabí vlas</a:t>
            </a:r>
          </a:p>
          <a:p>
            <a:r>
              <a:rPr lang="cs-CZ" dirty="0" smtClean="0"/>
              <a:t>Hnědé řasy</a:t>
            </a:r>
          </a:p>
          <a:p>
            <a:pPr lvl="1"/>
            <a:r>
              <a:rPr lang="cs-CZ" dirty="0" smtClean="0"/>
              <a:t>Mořské</a:t>
            </a:r>
          </a:p>
          <a:p>
            <a:pPr lvl="1"/>
            <a:r>
              <a:rPr lang="cs-CZ" dirty="0" smtClean="0"/>
              <a:t>známé pod názvem chaluhy</a:t>
            </a:r>
          </a:p>
          <a:p>
            <a:r>
              <a:rPr lang="cs-CZ" dirty="0" smtClean="0"/>
              <a:t>Červené řasy</a:t>
            </a:r>
          </a:p>
          <a:p>
            <a:pPr lvl="1"/>
            <a:r>
              <a:rPr lang="cs-CZ" dirty="0" smtClean="0"/>
              <a:t>mořské</a:t>
            </a:r>
            <a:endParaRPr lang="cs-CZ" dirty="0"/>
          </a:p>
        </p:txBody>
      </p:sp>
      <p:pic>
        <p:nvPicPr>
          <p:cNvPr id="1026" name="Picture 2" descr="http://rybicky.net/k/clanky/625_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988840"/>
            <a:ext cx="2581732" cy="1728192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0/0b/Fucus_vesiculosus.jpeg/300px-Fucus_vesiculosu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212976"/>
            <a:ext cx="2304256" cy="1728192"/>
          </a:xfrm>
          <a:prstGeom prst="rect">
            <a:avLst/>
          </a:prstGeom>
          <a:noFill/>
        </p:spPr>
      </p:pic>
      <p:pic>
        <p:nvPicPr>
          <p:cNvPr id="1030" name="Picture 6" descr="http://biology.unm.edu/ccouncil/Biology_203/Images/Protists/porphyr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653136"/>
            <a:ext cx="2671927" cy="1822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is.muni.cz/do/ped/kat/biologie/pokusy/pics/sroubatk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996952"/>
            <a:ext cx="5610225" cy="3743325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434840"/>
          </a:xfrm>
        </p:spPr>
        <p:txBody>
          <a:bodyPr/>
          <a:lstStyle/>
          <a:p>
            <a:r>
              <a:rPr lang="cs-CZ" dirty="0" smtClean="0"/>
              <a:t>Vláknité kolonie</a:t>
            </a:r>
          </a:p>
          <a:p>
            <a:pPr lvl="1"/>
            <a:r>
              <a:rPr lang="cs-CZ" dirty="0" smtClean="0"/>
              <a:t>Šroubatka</a:t>
            </a:r>
          </a:p>
          <a:p>
            <a:pPr lvl="1"/>
            <a:r>
              <a:rPr lang="cs-CZ" dirty="0" smtClean="0"/>
              <a:t>Žabí vlas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434840"/>
          </a:xfrm>
        </p:spPr>
        <p:txBody>
          <a:bodyPr/>
          <a:lstStyle/>
          <a:p>
            <a:r>
              <a:rPr lang="cs-CZ" dirty="0" smtClean="0"/>
              <a:t>Tělo řas – stélka</a:t>
            </a:r>
          </a:p>
          <a:p>
            <a:pPr lvl="1"/>
            <a:r>
              <a:rPr lang="cs-CZ" dirty="0" smtClean="0"/>
              <a:t>Rozmnožování dělením</a:t>
            </a:r>
          </a:p>
          <a:p>
            <a:pPr lvl="1"/>
            <a:r>
              <a:rPr lang="cs-CZ" dirty="0" smtClean="0"/>
              <a:t>Potrava – voda s rozpuštěnými neústrojnými látkami a oxid uhličitý</a:t>
            </a:r>
          </a:p>
          <a:p>
            <a:endParaRPr lang="cs-CZ" dirty="0"/>
          </a:p>
        </p:txBody>
      </p:sp>
      <p:cxnSp>
        <p:nvCxnSpPr>
          <p:cNvPr id="12" name="Přímá spojovací šipka 11"/>
          <p:cNvCxnSpPr/>
          <p:nvPr/>
        </p:nvCxnSpPr>
        <p:spPr>
          <a:xfrm>
            <a:off x="2555776" y="198884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2032042" y="6423139"/>
            <a:ext cx="46281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i="1" dirty="0" smtClean="0"/>
              <a:t>Zdroj obrázku: http://is.muni.cz/do/ped/kat/biologie/pokusy/pics/sroubatka2.jpg</a:t>
            </a:r>
            <a:endParaRPr lang="cs-CZ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Mořské řasy</a:t>
            </a:r>
            <a:endParaRPr lang="cs-CZ" dirty="0"/>
          </a:p>
        </p:txBody>
      </p:sp>
      <p:sp>
        <p:nvSpPr>
          <p:cNvPr id="7" name="Šrafovaná šipka doprava 6">
            <a:hlinkClick r:id="rId2"/>
          </p:cNvPr>
          <p:cNvSpPr/>
          <p:nvPr/>
        </p:nvSpPr>
        <p:spPr>
          <a:xfrm>
            <a:off x="2339752" y="2564904"/>
            <a:ext cx="4176464" cy="187220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VIDEO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815</TotalTime>
  <Words>406</Words>
  <Application>Microsoft Office PowerPoint</Application>
  <PresentationFormat>Předvádění na obrazovce (4:3)</PresentationFormat>
  <Paragraphs>126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Snímek 1</vt:lpstr>
      <vt:lpstr>ŘASY</vt:lpstr>
      <vt:lpstr>ŘASY</vt:lpstr>
      <vt:lpstr>Jednobuněčné řasy</vt:lpstr>
      <vt:lpstr>Jednobuněčné zelené řasy</vt:lpstr>
      <vt:lpstr>Krásnoočko          Označ následující </vt:lpstr>
      <vt:lpstr>Mnohobuněčné řasy</vt:lpstr>
      <vt:lpstr>Snímek 8</vt:lpstr>
      <vt:lpstr>Mořské řasy</vt:lpstr>
      <vt:lpstr>Mořské řasy</vt:lpstr>
      <vt:lpstr>Agar</vt:lpstr>
      <vt:lpstr>Význam řas</vt:lpstr>
      <vt:lpstr>Doplňte následující text</vt:lpstr>
      <vt:lpstr>Zdroje obrázků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ŘASY</dc:title>
  <dc:creator>Míra</dc:creator>
  <cp:lastModifiedBy>Míra</cp:lastModifiedBy>
  <cp:revision>25</cp:revision>
  <dcterms:created xsi:type="dcterms:W3CDTF">2012-08-14T15:14:43Z</dcterms:created>
  <dcterms:modified xsi:type="dcterms:W3CDTF">2012-12-10T21:05:09Z</dcterms:modified>
</cp:coreProperties>
</file>